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Lst>
  <p:notesMasterIdLst>
    <p:notesMasterId r:id="rId19"/>
  </p:notesMasterIdLst>
  <p:handoutMasterIdLst>
    <p:handoutMasterId r:id="rId20"/>
  </p:handoutMasterIdLst>
  <p:sldIdLst>
    <p:sldId id="268" r:id="rId5"/>
    <p:sldId id="288" r:id="rId6"/>
    <p:sldId id="278" r:id="rId7"/>
    <p:sldId id="287" r:id="rId8"/>
    <p:sldId id="270" r:id="rId9"/>
    <p:sldId id="300" r:id="rId10"/>
    <p:sldId id="292" r:id="rId11"/>
    <p:sldId id="293" r:id="rId12"/>
    <p:sldId id="299" r:id="rId13"/>
    <p:sldId id="291" r:id="rId14"/>
    <p:sldId id="295" r:id="rId15"/>
    <p:sldId id="297" r:id="rId16"/>
    <p:sldId id="298" r:id="rId17"/>
    <p:sldId id="294"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509E2F"/>
    <a:srgbClr val="F2F2F2"/>
    <a:srgbClr val="B2B4B2"/>
    <a:srgbClr val="003B49"/>
    <a:srgbClr val="FFFF00"/>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8" d="100"/>
          <a:sy n="88" d="100"/>
        </p:scale>
        <p:origin x="1410" y="108"/>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313383-7E35-4B5E-81A7-AE0DB2092BE2}" type="datetimeFigureOut">
              <a:rPr lang="en-US" smtClean="0"/>
              <a:t>1/25/2018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657769-C014-44F8-9AF8-633FD599D75D}" type="slidenum">
              <a:rPr lang="en-US" smtClean="0"/>
              <a:t>‹#›</a:t>
            </a:fld>
            <a:endParaRPr lang="en-US" dirty="0"/>
          </a:p>
        </p:txBody>
      </p:sp>
    </p:spTree>
    <p:extLst>
      <p:ext uri="{BB962C8B-B14F-4D97-AF65-F5344CB8AC3E}">
        <p14:creationId xmlns:p14="http://schemas.microsoft.com/office/powerpoint/2010/main" val="247914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299710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612770647"/>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January 25, 2018</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58243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3229" y="1245650"/>
            <a:ext cx="8311135" cy="5285780"/>
          </a:xfrm>
        </p:spPr>
        <p:txBody>
          <a:bodyPr/>
          <a:lstStyle/>
          <a:p>
            <a:pPr marL="274320" indent="-274320">
              <a:spcBef>
                <a:spcPts val="0"/>
              </a:spcBef>
              <a:buFont typeface="Wingdings 3" panose="05040102010807070707" pitchFamily="18" charset="2"/>
              <a:buChar char=""/>
            </a:pPr>
            <a:r>
              <a:rPr lang="en-US" sz="1800" b="1" dirty="0" smtClean="0">
                <a:solidFill>
                  <a:srgbClr val="005F83"/>
                </a:solidFill>
                <a:latin typeface="Orgon Slab" panose="02000503000000020004" pitchFamily="50" charset="0"/>
              </a:rPr>
              <a:t>Opportunities </a:t>
            </a:r>
            <a:r>
              <a:rPr lang="en-US" sz="1800" b="1" dirty="0">
                <a:solidFill>
                  <a:srgbClr val="005F83"/>
                </a:solidFill>
                <a:latin typeface="Orgon Slab" panose="02000503000000020004" pitchFamily="50" charset="0"/>
              </a:rPr>
              <a:t>for Undergraduate Research </a:t>
            </a:r>
            <a:r>
              <a:rPr lang="en-US" sz="1800" b="1" dirty="0" smtClean="0">
                <a:solidFill>
                  <a:srgbClr val="005F83"/>
                </a:solidFill>
                <a:latin typeface="Orgon Slab" panose="02000503000000020004" pitchFamily="50" charset="0"/>
              </a:rPr>
              <a:t>&amp; Fellows Program</a:t>
            </a:r>
            <a:endParaRPr lang="en-US" sz="1800" b="1" dirty="0">
              <a:solidFill>
                <a:srgbClr val="005F83"/>
              </a:solidFill>
              <a:latin typeface="Orgon Slab" panose="02000503000000020004" pitchFamily="50" charset="0"/>
            </a:endParaRP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Applications are open</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Deadline for applications are March 1</a:t>
            </a:r>
            <a:r>
              <a:rPr lang="en-US" sz="1400" baseline="30000" dirty="0" smtClean="0">
                <a:latin typeface="Orgon Slab" panose="02000503000000020004" pitchFamily="50" charset="0"/>
              </a:rPr>
              <a:t>st</a:t>
            </a:r>
            <a:r>
              <a:rPr lang="en-US" sz="1400" dirty="0" smtClean="0">
                <a:latin typeface="Orgon Slab" panose="02000503000000020004" pitchFamily="50" charset="0"/>
              </a:rPr>
              <a:t> </a:t>
            </a:r>
          </a:p>
          <a:p>
            <a:pPr marL="274320" indent="-274320">
              <a:spcBef>
                <a:spcPts val="1200"/>
              </a:spcBef>
              <a:buFont typeface="Wingdings 3" panose="05040102010807070707" pitchFamily="18" charset="2"/>
              <a:buChar char=""/>
            </a:pPr>
            <a:r>
              <a:rPr lang="en-US" sz="1800" b="1" dirty="0" smtClean="0">
                <a:solidFill>
                  <a:srgbClr val="005F83"/>
                </a:solidFill>
                <a:latin typeface="Orgon Slab" panose="02000503000000020004" pitchFamily="50" charset="0"/>
              </a:rPr>
              <a:t>Undergraduate Research Conference at Missouri S&amp;T is April</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Registration is open and closes on March 6</a:t>
            </a:r>
            <a:r>
              <a:rPr lang="en-US" sz="1400" baseline="30000" dirty="0" smtClean="0">
                <a:latin typeface="Orgon Slab" panose="02000503000000020004" pitchFamily="50" charset="0"/>
              </a:rPr>
              <a:t>th</a:t>
            </a:r>
            <a:r>
              <a:rPr lang="en-US" sz="1400" dirty="0" smtClean="0">
                <a:latin typeface="Orgon Slab" panose="02000503000000020004" pitchFamily="50" charset="0"/>
              </a:rPr>
              <a:t> </a:t>
            </a:r>
          </a:p>
          <a:p>
            <a:pPr marL="274320" indent="-274320">
              <a:spcBef>
                <a:spcPts val="1200"/>
              </a:spcBef>
              <a:buFont typeface="Wingdings 3" panose="05040102010807070707" pitchFamily="18" charset="2"/>
              <a:buChar char=""/>
            </a:pPr>
            <a:r>
              <a:rPr lang="en-US" sz="1800" b="1" dirty="0" smtClean="0">
                <a:solidFill>
                  <a:srgbClr val="005F83"/>
                </a:solidFill>
                <a:latin typeface="Orgon Slab" panose="02000503000000020004" pitchFamily="50" charset="0"/>
              </a:rPr>
              <a:t>Fellowships, Scholarships, Grants, and Awards</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Barry Goldwater Scholarship, Fulbright US Student Program, Rhodes Scholarships, and Udall Scholarship</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To apply for these fellowships, you must work with the Office of Academic Support</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Contact advisor Andrea Lawson for more information </a:t>
            </a:r>
          </a:p>
          <a:p>
            <a:pPr marL="274320" indent="-274320">
              <a:spcBef>
                <a:spcPts val="1200"/>
              </a:spcBef>
              <a:buFont typeface="Wingdings 3" panose="05040102010807070707" pitchFamily="18" charset="2"/>
              <a:buChar char=""/>
            </a:pPr>
            <a:r>
              <a:rPr lang="en-US" sz="1800" b="1" dirty="0" smtClean="0">
                <a:solidFill>
                  <a:srgbClr val="005F83"/>
                </a:solidFill>
                <a:latin typeface="Orgon Slab" panose="02000503000000020004" pitchFamily="50" charset="0"/>
              </a:rPr>
              <a:t>1</a:t>
            </a:r>
            <a:r>
              <a:rPr lang="en-US" sz="1800" b="1" baseline="30000" dirty="0" smtClean="0">
                <a:solidFill>
                  <a:srgbClr val="005F83"/>
                </a:solidFill>
                <a:latin typeface="Orgon Slab" panose="02000503000000020004" pitchFamily="50" charset="0"/>
              </a:rPr>
              <a:t>st</a:t>
            </a:r>
            <a:r>
              <a:rPr lang="en-US" sz="1800" b="1" dirty="0" smtClean="0">
                <a:solidFill>
                  <a:srgbClr val="005F83"/>
                </a:solidFill>
                <a:latin typeface="Orgon Slab" panose="02000503000000020004" pitchFamily="50" charset="0"/>
              </a:rPr>
              <a:t> PRO for AY 2018/2019 is February 24</a:t>
            </a:r>
            <a:r>
              <a:rPr lang="en-US" sz="1800" b="1" baseline="30000" dirty="0" smtClean="0">
                <a:solidFill>
                  <a:srgbClr val="005F83"/>
                </a:solidFill>
                <a:latin typeface="Orgon Slab" panose="02000503000000020004" pitchFamily="50" charset="0"/>
              </a:rPr>
              <a:t>th</a:t>
            </a:r>
            <a:r>
              <a:rPr lang="en-US" sz="1800" b="1" dirty="0" smtClean="0">
                <a:solidFill>
                  <a:srgbClr val="005F83"/>
                </a:solidFill>
                <a:latin typeface="Orgon Slab" panose="02000503000000020004" pitchFamily="50" charset="0"/>
              </a:rPr>
              <a:t> </a:t>
            </a:r>
            <a:endParaRPr lang="en-US" sz="1800" b="1" dirty="0">
              <a:solidFill>
                <a:srgbClr val="005F83"/>
              </a:solidFill>
              <a:latin typeface="Orgon Slab" panose="02000503000000020004" pitchFamily="50" charset="0"/>
            </a:endParaRPr>
          </a:p>
          <a:p>
            <a:pPr marL="274320" indent="-274320">
              <a:spcBef>
                <a:spcPts val="1200"/>
              </a:spcBef>
              <a:buFont typeface="Wingdings 3" panose="05040102010807070707" pitchFamily="18" charset="2"/>
              <a:buChar char=""/>
            </a:pPr>
            <a:r>
              <a:rPr lang="en-US" sz="1800" b="1" dirty="0" smtClean="0">
                <a:solidFill>
                  <a:srgbClr val="005F83"/>
                </a:solidFill>
                <a:latin typeface="Orgon Slab" panose="02000503000000020004" pitchFamily="50" charset="0"/>
              </a:rPr>
              <a:t>Curtis Laws Wilson Library</a:t>
            </a:r>
            <a:endParaRPr lang="en-US" sz="1800" b="1" dirty="0">
              <a:solidFill>
                <a:srgbClr val="005F83"/>
              </a:solidFill>
              <a:latin typeface="Orgon Slab" panose="02000503000000020004" pitchFamily="50" charset="0"/>
            </a:endParaRP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The Rolla Daily News mural outlining the history of Rolla was installed on the</a:t>
            </a:r>
            <a:br>
              <a:rPr lang="en-US" sz="1400" dirty="0" smtClean="0">
                <a:latin typeface="Orgon Slab" panose="02000503000000020004" pitchFamily="50" charset="0"/>
              </a:rPr>
            </a:br>
            <a:r>
              <a:rPr lang="en-US" sz="1400" dirty="0" smtClean="0">
                <a:latin typeface="Orgon Slab" panose="02000503000000020004" pitchFamily="50" charset="0"/>
              </a:rPr>
              <a:t>second floor of the Library.</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Local artist Dan Woodward is restoring the mural to it’s original coloring</a:t>
            </a:r>
          </a:p>
          <a:p>
            <a:pPr marL="548640" lvl="1" indent="-274320">
              <a:spcBef>
                <a:spcPts val="600"/>
              </a:spcBef>
              <a:buFont typeface="Wingdings" panose="05000000000000000000" pitchFamily="2" charset="2"/>
              <a:buChar char="§"/>
            </a:pPr>
            <a:r>
              <a:rPr lang="en-US" sz="1400" dirty="0" smtClean="0">
                <a:latin typeface="Orgon Slab" panose="02000503000000020004" pitchFamily="50" charset="0"/>
              </a:rPr>
              <a:t>Restoration should be completed within a few weeks</a:t>
            </a:r>
          </a:p>
          <a:p>
            <a:pPr marL="457200" lvl="1" indent="0">
              <a:buNone/>
            </a:pPr>
            <a:endParaRPr lang="en-US" sz="1600" dirty="0">
              <a:solidFill>
                <a:srgbClr val="005F83"/>
              </a:solidFill>
            </a:endParaRPr>
          </a:p>
          <a:p>
            <a:pPr marL="0" indent="0">
              <a:buNone/>
            </a:pPr>
            <a:endParaRPr lang="en-US" sz="2100" b="1" dirty="0" smtClean="0">
              <a:solidFill>
                <a:srgbClr val="005F83"/>
              </a:solidFill>
            </a:endParaRPr>
          </a:p>
          <a:p>
            <a:pPr lvl="0"/>
            <a:endParaRPr lang="en-US" sz="1600" dirty="0" smtClean="0">
              <a:solidFill>
                <a:srgbClr val="005F83"/>
              </a:solidFill>
            </a:endParaRPr>
          </a:p>
        </p:txBody>
      </p:sp>
      <p:sp>
        <p:nvSpPr>
          <p:cNvPr id="3" name="Text Placeholder 2"/>
          <p:cNvSpPr>
            <a:spLocks noGrp="1"/>
          </p:cNvSpPr>
          <p:nvPr>
            <p:ph type="body" sz="quarter" idx="12"/>
          </p:nvPr>
        </p:nvSpPr>
        <p:spPr>
          <a:xfrm>
            <a:off x="1587733" y="429221"/>
            <a:ext cx="6122125" cy="554850"/>
          </a:xfrm>
        </p:spPr>
        <p:txBody>
          <a:bodyPr>
            <a:normAutofit fontScale="92500" lnSpcReduction="10000"/>
          </a:bodyPr>
          <a:lstStyle/>
          <a:p>
            <a:pPr algn="ctr">
              <a:lnSpc>
                <a:spcPct val="100000"/>
              </a:lnSpc>
              <a:spcBef>
                <a:spcPts val="0"/>
              </a:spcBef>
            </a:pPr>
            <a:r>
              <a:rPr lang="en-US" sz="3600" b="1" dirty="0" smtClean="0">
                <a:latin typeface="Orgon Slab" panose="02000503000000020004" pitchFamily="50" charset="0"/>
              </a:rPr>
              <a:t>Office of Academic Support</a:t>
            </a:r>
            <a:endParaRPr lang="en-US" sz="3600" b="1" dirty="0">
              <a:latin typeface="Orgon Slab" panose="02000503000000020004" pitchFamily="50" charset="0"/>
            </a:endParaRPr>
          </a:p>
        </p:txBody>
      </p:sp>
    </p:spTree>
    <p:extLst>
      <p:ext uri="{BB962C8B-B14F-4D97-AF65-F5344CB8AC3E}">
        <p14:creationId xmlns:p14="http://schemas.microsoft.com/office/powerpoint/2010/main" val="388534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4024" y="1331644"/>
            <a:ext cx="7633628" cy="4834026"/>
          </a:xfrm>
        </p:spPr>
        <p:txBody>
          <a:bodyPr/>
          <a:lstStyle/>
          <a:p>
            <a:pPr marL="0" indent="0" algn="ctr">
              <a:lnSpc>
                <a:spcPct val="110000"/>
              </a:lnSpc>
              <a:spcBef>
                <a:spcPct val="0"/>
              </a:spcBef>
              <a:spcAft>
                <a:spcPts val="600"/>
              </a:spcAft>
              <a:buNone/>
            </a:pPr>
            <a:r>
              <a:rPr lang="en-US" altLang="en-US" sz="2200" b="1" dirty="0">
                <a:solidFill>
                  <a:srgbClr val="005F83"/>
                </a:solidFill>
                <a:latin typeface="Orgon Slab" panose="02000503000000020004" pitchFamily="50" charset="0"/>
              </a:rPr>
              <a:t>Summary of </a:t>
            </a:r>
            <a:r>
              <a:rPr lang="en-US" altLang="en-US" sz="2200" b="1" dirty="0" smtClean="0">
                <a:solidFill>
                  <a:srgbClr val="005F83"/>
                </a:solidFill>
                <a:latin typeface="Orgon Slab" panose="02000503000000020004" pitchFamily="50" charset="0"/>
              </a:rPr>
              <a:t>FY18 </a:t>
            </a:r>
            <a:r>
              <a:rPr lang="en-US" altLang="en-US" sz="2200" b="1" dirty="0">
                <a:solidFill>
                  <a:srgbClr val="005F83"/>
                </a:solidFill>
                <a:latin typeface="Orgon Slab" panose="02000503000000020004" pitchFamily="50" charset="0"/>
              </a:rPr>
              <a:t>activities year-to-date </a:t>
            </a:r>
            <a:r>
              <a:rPr lang="en-US" altLang="en-US" sz="2200" b="1" dirty="0" smtClean="0">
                <a:solidFill>
                  <a:srgbClr val="005F83"/>
                </a:solidFill>
                <a:latin typeface="Orgon Slab" panose="02000503000000020004" pitchFamily="50" charset="0"/>
              </a:rPr>
              <a:t>(October)</a:t>
            </a:r>
            <a:endParaRPr lang="en-US" altLang="en-US" sz="2200" b="1" dirty="0">
              <a:solidFill>
                <a:srgbClr val="005F83"/>
              </a:solidFill>
              <a:latin typeface="Orgon Slab" panose="02000503000000020004" pitchFamily="50" charset="0"/>
            </a:endParaRP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Number of funded proposals is up by </a:t>
            </a:r>
            <a:r>
              <a:rPr lang="en-US" altLang="en-US" sz="1800" dirty="0" smtClean="0">
                <a:solidFill>
                  <a:srgbClr val="005F83"/>
                </a:solidFill>
                <a:latin typeface="Orgon Slab" panose="02000503000000020004" pitchFamily="50" charset="0"/>
              </a:rPr>
              <a:t>16% </a:t>
            </a:r>
            <a:r>
              <a:rPr lang="en-US" altLang="en-US" sz="1800" dirty="0">
                <a:solidFill>
                  <a:srgbClr val="005F83"/>
                </a:solidFill>
                <a:latin typeface="Orgon Slab" panose="02000503000000020004" pitchFamily="50" charset="0"/>
              </a:rPr>
              <a:t>for a total of </a:t>
            </a:r>
            <a:r>
              <a:rPr lang="en-US" altLang="en-US" sz="1800" dirty="0" smtClean="0">
                <a:solidFill>
                  <a:srgbClr val="005F83"/>
                </a:solidFill>
                <a:latin typeface="Orgon Slab" panose="02000503000000020004" pitchFamily="50" charset="0"/>
              </a:rPr>
              <a:t>129</a:t>
            </a:r>
            <a:endParaRPr lang="en-US" altLang="en-US" sz="1800" dirty="0">
              <a:solidFill>
                <a:srgbClr val="005F83"/>
              </a:solidFill>
              <a:latin typeface="Orgon Slab" panose="02000503000000020004" pitchFamily="50" charset="0"/>
            </a:endParaRPr>
          </a:p>
          <a:p>
            <a:pPr marL="548640" lvl="2" indent="-274320">
              <a:spcBef>
                <a:spcPts val="600"/>
              </a:spcBef>
              <a:buFont typeface="Wingdings" panose="05000000000000000000" pitchFamily="2" charset="2"/>
              <a:buChar char="§"/>
            </a:pPr>
            <a:r>
              <a:rPr lang="en-US" altLang="en-US" sz="1500" dirty="0">
                <a:latin typeface="Orgon Slab" panose="02000503000000020004" pitchFamily="50" charset="0"/>
              </a:rPr>
              <a:t>Total dollars is $16M which is up by 14%</a:t>
            </a: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Number of new proposals submitted is </a:t>
            </a:r>
            <a:r>
              <a:rPr lang="en-US" altLang="en-US" sz="1800" dirty="0" smtClean="0">
                <a:solidFill>
                  <a:srgbClr val="005F83"/>
                </a:solidFill>
                <a:latin typeface="Orgon Slab" panose="02000503000000020004" pitchFamily="50" charset="0"/>
              </a:rPr>
              <a:t>down </a:t>
            </a:r>
            <a:r>
              <a:rPr lang="en-US" altLang="en-US" sz="1800" dirty="0">
                <a:solidFill>
                  <a:srgbClr val="005F83"/>
                </a:solidFill>
                <a:latin typeface="Orgon Slab" panose="02000503000000020004" pitchFamily="50" charset="0"/>
              </a:rPr>
              <a:t>8</a:t>
            </a:r>
            <a:r>
              <a:rPr lang="en-US" altLang="en-US" sz="1800" dirty="0" smtClean="0">
                <a:solidFill>
                  <a:srgbClr val="005F83"/>
                </a:solidFill>
                <a:latin typeface="Orgon Slab" panose="02000503000000020004" pitchFamily="50" charset="0"/>
              </a:rPr>
              <a:t>% </a:t>
            </a:r>
            <a:r>
              <a:rPr lang="en-US" altLang="en-US" sz="1800" dirty="0">
                <a:solidFill>
                  <a:srgbClr val="005F83"/>
                </a:solidFill>
                <a:latin typeface="Orgon Slab" panose="02000503000000020004" pitchFamily="50" charset="0"/>
              </a:rPr>
              <a:t>for a total of </a:t>
            </a:r>
            <a:r>
              <a:rPr lang="en-US" altLang="en-US" sz="1800" dirty="0" smtClean="0">
                <a:solidFill>
                  <a:srgbClr val="005F83"/>
                </a:solidFill>
                <a:latin typeface="Orgon Slab" panose="02000503000000020004" pitchFamily="50" charset="0"/>
              </a:rPr>
              <a:t>199</a:t>
            </a:r>
            <a:endParaRPr lang="en-US" altLang="en-US" sz="1800" dirty="0">
              <a:solidFill>
                <a:srgbClr val="005F83"/>
              </a:solidFill>
              <a:latin typeface="Orgon Slab" panose="02000503000000020004" pitchFamily="50" charset="0"/>
            </a:endParaRPr>
          </a:p>
          <a:p>
            <a:pPr marL="548640" lvl="2" indent="-274320">
              <a:spcBef>
                <a:spcPts val="600"/>
              </a:spcBef>
              <a:buFont typeface="Wingdings" panose="05000000000000000000" pitchFamily="2" charset="2"/>
              <a:buChar char="§"/>
            </a:pPr>
            <a:r>
              <a:rPr lang="en-US" altLang="en-US" sz="1500" dirty="0">
                <a:latin typeface="Orgon Slab" panose="02000503000000020004" pitchFamily="50" charset="0"/>
              </a:rPr>
              <a:t>Total dollars is $58M which is up by 5%</a:t>
            </a: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Number of active awards is up by </a:t>
            </a:r>
            <a:r>
              <a:rPr lang="en-US" altLang="en-US" sz="1800" dirty="0" smtClean="0">
                <a:solidFill>
                  <a:srgbClr val="005F83"/>
                </a:solidFill>
                <a:latin typeface="Orgon Slab" panose="02000503000000020004" pitchFamily="50" charset="0"/>
              </a:rPr>
              <a:t>5% </a:t>
            </a:r>
            <a:r>
              <a:rPr lang="en-US" altLang="en-US" sz="1800" dirty="0">
                <a:solidFill>
                  <a:srgbClr val="005F83"/>
                </a:solidFill>
                <a:latin typeface="Orgon Slab" panose="02000503000000020004" pitchFamily="50" charset="0"/>
              </a:rPr>
              <a:t>at  </a:t>
            </a:r>
            <a:r>
              <a:rPr lang="en-US" altLang="en-US" sz="1800" dirty="0" smtClean="0">
                <a:solidFill>
                  <a:srgbClr val="005F83"/>
                </a:solidFill>
                <a:latin typeface="Orgon Slab" panose="02000503000000020004" pitchFamily="50" charset="0"/>
              </a:rPr>
              <a:t>630</a:t>
            </a:r>
            <a:endParaRPr lang="en-US" altLang="en-US" sz="1800" dirty="0">
              <a:solidFill>
                <a:srgbClr val="005F83"/>
              </a:solidFill>
              <a:latin typeface="Orgon Slab" panose="02000503000000020004" pitchFamily="50" charset="0"/>
            </a:endParaRP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Total expenditures is </a:t>
            </a:r>
            <a:r>
              <a:rPr lang="en-US" altLang="en-US" sz="1800" dirty="0" smtClean="0">
                <a:solidFill>
                  <a:srgbClr val="005F83"/>
                </a:solidFill>
                <a:latin typeface="Orgon Slab" panose="02000503000000020004" pitchFamily="50" charset="0"/>
              </a:rPr>
              <a:t>$17M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 11%</a:t>
            </a:r>
            <a:endParaRPr lang="en-US" altLang="en-US" sz="1800" dirty="0">
              <a:solidFill>
                <a:srgbClr val="005F83"/>
              </a:solidFill>
              <a:latin typeface="Orgon Slab" panose="02000503000000020004" pitchFamily="50" charset="0"/>
            </a:endParaRP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Net grant and contract expenditures is </a:t>
            </a:r>
            <a:r>
              <a:rPr lang="en-US" altLang="en-US" sz="1800" dirty="0" smtClean="0">
                <a:solidFill>
                  <a:srgbClr val="005F83"/>
                </a:solidFill>
                <a:latin typeface="Orgon Slab" panose="02000503000000020004" pitchFamily="50" charset="0"/>
              </a:rPr>
              <a:t>$13M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12%</a:t>
            </a:r>
            <a:endParaRPr lang="en-US" altLang="en-US" sz="1800" dirty="0">
              <a:solidFill>
                <a:srgbClr val="005F83"/>
              </a:solidFill>
              <a:latin typeface="Orgon Slab" panose="02000503000000020004" pitchFamily="50" charset="0"/>
            </a:endParaRPr>
          </a:p>
          <a:p>
            <a:pPr marL="274320" lvl="1" indent="-274320">
              <a:spcBef>
                <a:spcPts val="2400"/>
              </a:spcBef>
              <a:buFont typeface="Wingdings 3" panose="05040102010807070707" pitchFamily="18" charset="2"/>
              <a:buChar char=""/>
            </a:pPr>
            <a:r>
              <a:rPr lang="en-US" altLang="en-US" sz="1800" dirty="0">
                <a:solidFill>
                  <a:srgbClr val="005F83"/>
                </a:solidFill>
                <a:latin typeface="Orgon Slab" panose="02000503000000020004" pitchFamily="50" charset="0"/>
              </a:rPr>
              <a:t>F&amp;A recovered is </a:t>
            </a:r>
            <a:r>
              <a:rPr lang="en-US" altLang="en-US" sz="1800" dirty="0" smtClean="0">
                <a:solidFill>
                  <a:srgbClr val="005F83"/>
                </a:solidFill>
                <a:latin typeface="Orgon Slab" panose="02000503000000020004" pitchFamily="50" charset="0"/>
              </a:rPr>
              <a:t>$</a:t>
            </a:r>
            <a:r>
              <a:rPr lang="en-US" altLang="en-US" sz="1800" dirty="0">
                <a:solidFill>
                  <a:srgbClr val="005F83"/>
                </a:solidFill>
                <a:latin typeface="Orgon Slab" panose="02000503000000020004" pitchFamily="50" charset="0"/>
              </a:rPr>
              <a:t>2</a:t>
            </a:r>
            <a:r>
              <a:rPr lang="en-US" altLang="en-US" sz="1800" dirty="0" smtClean="0">
                <a:solidFill>
                  <a:srgbClr val="005F83"/>
                </a:solidFill>
                <a:latin typeface="Orgon Slab" panose="02000503000000020004" pitchFamily="50" charset="0"/>
              </a:rPr>
              <a:t>M </a:t>
            </a:r>
            <a:r>
              <a:rPr lang="en-US" altLang="en-US" sz="1800" dirty="0">
                <a:solidFill>
                  <a:srgbClr val="005F83"/>
                </a:solidFill>
                <a:latin typeface="Orgon Slab" panose="02000503000000020004" pitchFamily="50" charset="0"/>
              </a:rPr>
              <a:t>which is up by </a:t>
            </a:r>
            <a:r>
              <a:rPr lang="en-US" altLang="en-US" sz="1800" dirty="0" smtClean="0">
                <a:solidFill>
                  <a:srgbClr val="005F83"/>
                </a:solidFill>
                <a:latin typeface="Orgon Slab" panose="02000503000000020004" pitchFamily="50" charset="0"/>
              </a:rPr>
              <a:t>15%</a:t>
            </a:r>
            <a:endParaRPr lang="en-US" altLang="en-US" sz="1800" dirty="0">
              <a:solidFill>
                <a:srgbClr val="005F83"/>
              </a:solidFill>
              <a:latin typeface="Orgon Slab" panose="02000503000000020004" pitchFamily="50" charset="0"/>
            </a:endParaRPr>
          </a:p>
          <a:p>
            <a:pPr marL="0" indent="0">
              <a:buNone/>
            </a:pPr>
            <a:r>
              <a:rPr lang="en-US" sz="2000" dirty="0"/>
              <a:t> </a:t>
            </a:r>
          </a:p>
        </p:txBody>
      </p:sp>
      <p:sp>
        <p:nvSpPr>
          <p:cNvPr id="3" name="Text Placeholder 2"/>
          <p:cNvSpPr>
            <a:spLocks noGrp="1"/>
          </p:cNvSpPr>
          <p:nvPr>
            <p:ph type="body" sz="quarter" idx="12"/>
          </p:nvPr>
        </p:nvSpPr>
        <p:spPr>
          <a:xfrm>
            <a:off x="1262322" y="451042"/>
            <a:ext cx="6571013" cy="654948"/>
          </a:xfrm>
        </p:spPr>
        <p:txBody>
          <a:bodyPr>
            <a:normAutofit/>
          </a:bodyPr>
          <a:lstStyle/>
          <a:p>
            <a:pPr algn="ctr">
              <a:lnSpc>
                <a:spcPct val="100000"/>
              </a:lnSpc>
              <a:spcBef>
                <a:spcPts val="0"/>
              </a:spcBef>
            </a:pPr>
            <a:r>
              <a:rPr lang="en-US" altLang="en-US" sz="3600" b="1" dirty="0">
                <a:latin typeface="Orgon Slab" panose="02000503000000020004" pitchFamily="50" charset="0"/>
              </a:rPr>
              <a:t>Office of Sponsored Programs</a:t>
            </a:r>
            <a:endParaRPr lang="en-US" sz="3600" dirty="0">
              <a:latin typeface="Orgon Slab" panose="02000503000000020004" pitchFamily="50" charset="0"/>
            </a:endParaRPr>
          </a:p>
        </p:txBody>
      </p:sp>
    </p:spTree>
    <p:extLst>
      <p:ext uri="{BB962C8B-B14F-4D97-AF65-F5344CB8AC3E}">
        <p14:creationId xmlns:p14="http://schemas.microsoft.com/office/powerpoint/2010/main" val="167956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8969" y="5416062"/>
            <a:ext cx="1406769" cy="1274670"/>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296086" y="1185221"/>
            <a:ext cx="8438606" cy="5407595"/>
          </a:xfrm>
        </p:spPr>
        <p:txBody>
          <a:bodyPr>
            <a:normAutofit/>
          </a:bodyPr>
          <a:lstStyle/>
          <a:p>
            <a:pPr marL="0" indent="0">
              <a:buNone/>
            </a:pPr>
            <a:r>
              <a:rPr lang="en-US" sz="1700" b="1" dirty="0" smtClean="0">
                <a:solidFill>
                  <a:srgbClr val="005F83"/>
                </a:solidFill>
                <a:latin typeface="Orgon Slab" panose="02000503000000020004" pitchFamily="50" charset="0"/>
              </a:rPr>
              <a:t>Chancellor’s Distinguished Fellowship (CDF)</a:t>
            </a:r>
          </a:p>
          <a:p>
            <a:pPr marL="274320" lvl="1" indent="-274320">
              <a:spcBef>
                <a:spcPts val="1200"/>
              </a:spcBef>
              <a:buFont typeface="Wingdings 3" panose="05040102010807070707" pitchFamily="18" charset="2"/>
              <a:buChar char=""/>
            </a:pPr>
            <a:r>
              <a:rPr lang="en-US" sz="1500" dirty="0" smtClean="0">
                <a:latin typeface="Orgon Slab" panose="02000503000000020004" pitchFamily="50" charset="0"/>
              </a:rPr>
              <a:t>Dept. Chairs/Grad </a:t>
            </a:r>
            <a:r>
              <a:rPr lang="en-US" sz="1500" dirty="0">
                <a:latin typeface="Orgon Slab" panose="02000503000000020004" pitchFamily="50" charset="0"/>
              </a:rPr>
              <a:t>Coordinators </a:t>
            </a:r>
            <a:r>
              <a:rPr lang="en-US" sz="1500" dirty="0" smtClean="0">
                <a:latin typeface="Orgon Slab" panose="02000503000000020004" pitchFamily="50" charset="0"/>
              </a:rPr>
              <a:t>can nominate prospective </a:t>
            </a:r>
            <a:r>
              <a:rPr lang="en-US" sz="1500" dirty="0">
                <a:latin typeface="Orgon Slab" panose="02000503000000020004" pitchFamily="50" charset="0"/>
              </a:rPr>
              <a:t>doctoral students </a:t>
            </a:r>
            <a:r>
              <a:rPr lang="en-US" sz="1500" dirty="0" smtClean="0">
                <a:latin typeface="Orgon Slab" panose="02000503000000020004" pitchFamily="50" charset="0"/>
              </a:rPr>
              <a:t>by </a:t>
            </a:r>
            <a:r>
              <a:rPr lang="en-US" sz="1500" u="sng" dirty="0" smtClean="0">
                <a:latin typeface="Orgon Slab" panose="02000503000000020004" pitchFamily="50" charset="0"/>
              </a:rPr>
              <a:t>Feb. </a:t>
            </a:r>
            <a:r>
              <a:rPr lang="en-US" sz="1500" u="sng" dirty="0">
                <a:latin typeface="Orgon Slab" panose="02000503000000020004" pitchFamily="50" charset="0"/>
              </a:rPr>
              <a:t>15, 2018</a:t>
            </a:r>
          </a:p>
          <a:p>
            <a:pPr marL="274320" lvl="1" indent="-274320">
              <a:spcBef>
                <a:spcPts val="1200"/>
              </a:spcBef>
              <a:buFont typeface="Wingdings 3" panose="05040102010807070707" pitchFamily="18" charset="2"/>
              <a:buChar char=""/>
            </a:pPr>
            <a:r>
              <a:rPr lang="en-US" sz="1500" dirty="0">
                <a:latin typeface="Orgon Slab" panose="02000503000000020004" pitchFamily="50" charset="0"/>
              </a:rPr>
              <a:t>Eight new CDF awards </a:t>
            </a:r>
            <a:r>
              <a:rPr lang="en-US" sz="1500" dirty="0" smtClean="0">
                <a:latin typeface="Orgon Slab" panose="02000503000000020004" pitchFamily="50" charset="0"/>
              </a:rPr>
              <a:t>are given </a:t>
            </a:r>
            <a:r>
              <a:rPr lang="en-US" sz="1500" dirty="0">
                <a:latin typeface="Orgon Slab" panose="02000503000000020004" pitchFamily="50" charset="0"/>
              </a:rPr>
              <a:t>annually. </a:t>
            </a:r>
          </a:p>
          <a:p>
            <a:pPr marL="548640" lvl="2" indent="-274320">
              <a:lnSpc>
                <a:spcPct val="110000"/>
              </a:lnSpc>
              <a:spcBef>
                <a:spcPts val="300"/>
              </a:spcBef>
              <a:buFont typeface="Wingdings" panose="05000000000000000000" pitchFamily="2" charset="2"/>
              <a:buChar char="§"/>
            </a:pPr>
            <a:r>
              <a:rPr lang="en-US" sz="1200" dirty="0">
                <a:solidFill>
                  <a:srgbClr val="005F83"/>
                </a:solidFill>
                <a:latin typeface="Orgon Slab Light" panose="02000503000000020004" pitchFamily="50" charset="0"/>
              </a:rPr>
              <a:t>Of the eight awards, up to four will be for </a:t>
            </a:r>
            <a:r>
              <a:rPr lang="en-US" sz="1200" dirty="0" smtClean="0">
                <a:solidFill>
                  <a:srgbClr val="005F83"/>
                </a:solidFill>
                <a:latin typeface="Orgon Slab Light" panose="02000503000000020004" pitchFamily="50" charset="0"/>
              </a:rPr>
              <a:t>URM and </a:t>
            </a:r>
            <a:r>
              <a:rPr lang="en-US" sz="1200" dirty="0">
                <a:solidFill>
                  <a:srgbClr val="005F83"/>
                </a:solidFill>
                <a:latin typeface="Orgon Slab Light" panose="02000503000000020004" pitchFamily="50" charset="0"/>
              </a:rPr>
              <a:t>female students to help reach the benefit of educational diversity at Missouri S&amp;T.</a:t>
            </a:r>
          </a:p>
          <a:p>
            <a:pPr marL="274320" lvl="1" indent="-274320">
              <a:spcBef>
                <a:spcPts val="1200"/>
              </a:spcBef>
              <a:buFont typeface="Wingdings 3" panose="05040102010807070707" pitchFamily="18" charset="2"/>
              <a:buChar char=""/>
            </a:pPr>
            <a:r>
              <a:rPr lang="en-US" sz="1400" dirty="0" smtClean="0">
                <a:latin typeface="Orgon Slab" panose="02000503000000020004" pitchFamily="50" charset="0"/>
              </a:rPr>
              <a:t>Eligibility:</a:t>
            </a:r>
          </a:p>
          <a:p>
            <a:pPr marL="548640" lvl="2" indent="-274320">
              <a:spcBef>
                <a:spcPts val="300"/>
              </a:spcBef>
              <a:buFont typeface="Wingdings" panose="05000000000000000000" pitchFamily="2" charset="2"/>
              <a:buChar char="§"/>
            </a:pPr>
            <a:r>
              <a:rPr lang="en-US" sz="1200" dirty="0">
                <a:solidFill>
                  <a:srgbClr val="005F83"/>
                </a:solidFill>
                <a:latin typeface="Orgon Slab Light" panose="02000503000000020004" pitchFamily="50" charset="0"/>
              </a:rPr>
              <a:t>Newly admitted to a doctoral program at Missouri S&amp;T.</a:t>
            </a:r>
          </a:p>
          <a:p>
            <a:pPr marL="548640" lvl="2" indent="-274320">
              <a:spcBef>
                <a:spcPts val="300"/>
              </a:spcBef>
              <a:buFont typeface="Wingdings" panose="05000000000000000000" pitchFamily="2" charset="2"/>
              <a:buChar char="§"/>
            </a:pPr>
            <a:r>
              <a:rPr lang="en-US" sz="1200" dirty="0">
                <a:solidFill>
                  <a:srgbClr val="005F83"/>
                </a:solidFill>
                <a:latin typeface="Orgon Slab Light" panose="02000503000000020004" pitchFamily="50" charset="0"/>
              </a:rPr>
              <a:t>Commitment of 50% FTE GRA/GTA/GA provided from the academic department or faculty </a:t>
            </a:r>
            <a:endParaRPr lang="en-US" sz="1200" dirty="0" smtClean="0">
              <a:solidFill>
                <a:srgbClr val="005F83"/>
              </a:solidFill>
              <a:latin typeface="Orgon Slab Light" panose="02000503000000020004" pitchFamily="50" charset="0"/>
            </a:endParaRPr>
          </a:p>
          <a:p>
            <a:pPr marL="548640" lvl="2" indent="-274320">
              <a:spcBef>
                <a:spcPts val="300"/>
              </a:spcBef>
              <a:buFont typeface="Wingdings" panose="05000000000000000000" pitchFamily="2" charset="2"/>
              <a:buChar char="§"/>
            </a:pPr>
            <a:r>
              <a:rPr lang="en-US" sz="1200" dirty="0" smtClean="0">
                <a:solidFill>
                  <a:srgbClr val="005F83"/>
                </a:solidFill>
                <a:latin typeface="Orgon Slab Light" panose="02000503000000020004" pitchFamily="50" charset="0"/>
              </a:rPr>
              <a:t>Be </a:t>
            </a:r>
            <a:r>
              <a:rPr lang="en-US" sz="1200" dirty="0">
                <a:solidFill>
                  <a:srgbClr val="005F83"/>
                </a:solidFill>
                <a:latin typeface="Orgon Slab Light" panose="02000503000000020004" pitchFamily="50" charset="0"/>
              </a:rPr>
              <a:t>a U.S. Citizen, Permanent Resident, or U.S. National.</a:t>
            </a:r>
          </a:p>
          <a:p>
            <a:pPr marL="548640" lvl="2" indent="-274320">
              <a:spcBef>
                <a:spcPts val="300"/>
              </a:spcBef>
              <a:buFont typeface="Wingdings" panose="05000000000000000000" pitchFamily="2" charset="2"/>
              <a:buChar char="§"/>
            </a:pPr>
            <a:r>
              <a:rPr lang="en-US" sz="1200" dirty="0">
                <a:solidFill>
                  <a:srgbClr val="005F83"/>
                </a:solidFill>
                <a:latin typeface="Orgon Slab Light" panose="02000503000000020004" pitchFamily="50" charset="0"/>
              </a:rPr>
              <a:t>Minimum 3.5/4.0 CGPA (undergrad or master’s) upon </a:t>
            </a:r>
            <a:r>
              <a:rPr lang="en-US" sz="1200" dirty="0" smtClean="0">
                <a:solidFill>
                  <a:srgbClr val="005F83"/>
                </a:solidFill>
                <a:latin typeface="Orgon Slab Light" panose="02000503000000020004" pitchFamily="50" charset="0"/>
              </a:rPr>
              <a:t>application</a:t>
            </a:r>
          </a:p>
          <a:p>
            <a:pPr marL="274320" lvl="1" indent="-274320">
              <a:spcBef>
                <a:spcPts val="1200"/>
              </a:spcBef>
              <a:buFont typeface="Wingdings 3" panose="05040102010807070707" pitchFamily="18" charset="2"/>
              <a:buChar char=""/>
            </a:pPr>
            <a:r>
              <a:rPr lang="en-US" sz="1400" dirty="0">
                <a:latin typeface="Orgon Slab" panose="02000503000000020004" pitchFamily="50" charset="0"/>
              </a:rPr>
              <a:t>Nomination form, FAQs, expectations and guidelines, and more information can be found online at:</a:t>
            </a:r>
          </a:p>
          <a:p>
            <a:pPr marL="548640" lvl="2" indent="-274320">
              <a:lnSpc>
                <a:spcPct val="110000"/>
              </a:lnSpc>
              <a:spcBef>
                <a:spcPts val="300"/>
              </a:spcBef>
              <a:buFont typeface="Wingdings" panose="05000000000000000000" pitchFamily="2" charset="2"/>
              <a:buChar char="§"/>
            </a:pPr>
            <a:r>
              <a:rPr lang="en-US" sz="1200" dirty="0">
                <a:solidFill>
                  <a:srgbClr val="005F83"/>
                </a:solidFill>
                <a:latin typeface="Orgon Slab Light" panose="02000503000000020004" pitchFamily="50" charset="0"/>
              </a:rPr>
              <a:t>http://grad.mst.edu/futurestudents/funding/cd_fellowship</a:t>
            </a:r>
            <a:r>
              <a:rPr lang="en-US" sz="1200" dirty="0" smtClean="0">
                <a:solidFill>
                  <a:srgbClr val="005F83"/>
                </a:solidFill>
                <a:latin typeface="Orgon Slab Light" panose="02000503000000020004" pitchFamily="50" charset="0"/>
              </a:rPr>
              <a:t>/</a:t>
            </a:r>
          </a:p>
          <a:p>
            <a:pPr marL="0" indent="0">
              <a:spcBef>
                <a:spcPts val="2400"/>
              </a:spcBef>
              <a:buNone/>
            </a:pPr>
            <a:r>
              <a:rPr lang="en-US" sz="1700" b="1" dirty="0" smtClean="0">
                <a:latin typeface="Orgon Slab" panose="02000503000000020004" pitchFamily="50" charset="0"/>
              </a:rPr>
              <a:t>2018 Doctoral Student Recruitment Grants</a:t>
            </a:r>
          </a:p>
          <a:p>
            <a:pPr marL="274320" lvl="1" indent="-274320">
              <a:spcBef>
                <a:spcPts val="1200"/>
              </a:spcBef>
              <a:buFont typeface="Wingdings 3" panose="05040102010807070707" pitchFamily="18" charset="2"/>
              <a:buChar char=""/>
            </a:pPr>
            <a:r>
              <a:rPr lang="en-US" sz="1700" dirty="0">
                <a:solidFill>
                  <a:srgbClr val="005F83"/>
                </a:solidFill>
                <a:latin typeface="Orgon Slab" panose="02000503000000020004" pitchFamily="50" charset="0"/>
              </a:rPr>
              <a:t>Awarded 3 Recruitment Grants:</a:t>
            </a:r>
          </a:p>
          <a:p>
            <a:pPr marL="548640" lvl="2" indent="-274320">
              <a:spcBef>
                <a:spcPts val="300"/>
              </a:spcBef>
              <a:buFont typeface="Wingdings" panose="05000000000000000000" pitchFamily="2" charset="2"/>
              <a:buChar char="§"/>
            </a:pPr>
            <a:r>
              <a:rPr lang="en-US" sz="1200" dirty="0">
                <a:latin typeface="Orgon Slab Light" panose="02000503000000020004" pitchFamily="50" charset="0"/>
              </a:rPr>
              <a:t>PI: Dr. V.A. Samaranayake, Mathematics, Track II</a:t>
            </a:r>
          </a:p>
          <a:p>
            <a:pPr marL="548640" lvl="2" indent="-274320">
              <a:spcBef>
                <a:spcPts val="300"/>
              </a:spcBef>
              <a:buFont typeface="Wingdings" panose="05000000000000000000" pitchFamily="2" charset="2"/>
              <a:buChar char="§"/>
            </a:pPr>
            <a:r>
              <a:rPr lang="en-US" sz="1200" dirty="0">
                <a:latin typeface="Orgon Slab Light" panose="02000503000000020004" pitchFamily="50" charset="0"/>
              </a:rPr>
              <a:t>PI: Dr. Chang-Soo Kim, Electrical and Computer Engineering, Track II</a:t>
            </a:r>
          </a:p>
          <a:p>
            <a:pPr marL="548640" lvl="2" indent="-274320">
              <a:spcBef>
                <a:spcPts val="300"/>
              </a:spcBef>
              <a:buFont typeface="Wingdings" panose="05000000000000000000" pitchFamily="2" charset="2"/>
              <a:buChar char="§"/>
            </a:pPr>
            <a:r>
              <a:rPr lang="en-US" sz="1200" dirty="0">
                <a:latin typeface="Orgon Slab Light" panose="02000503000000020004" pitchFamily="50" charset="0"/>
              </a:rPr>
              <a:t>PI: Dr. Robert Landers, Mechanical and Aerospace Engineering, Track II</a:t>
            </a:r>
          </a:p>
          <a:p>
            <a:endParaRPr lang="en-US" dirty="0" smtClean="0">
              <a:solidFill>
                <a:srgbClr val="0070C0"/>
              </a:solidFill>
            </a:endParaRPr>
          </a:p>
        </p:txBody>
      </p:sp>
      <p:sp>
        <p:nvSpPr>
          <p:cNvPr id="3" name="Text Placeholder 2"/>
          <p:cNvSpPr>
            <a:spLocks noGrp="1"/>
          </p:cNvSpPr>
          <p:nvPr>
            <p:ph type="body" sz="quarter" idx="12"/>
          </p:nvPr>
        </p:nvSpPr>
        <p:spPr>
          <a:xfrm>
            <a:off x="1772189" y="492155"/>
            <a:ext cx="5486399" cy="451450"/>
          </a:xfrm>
        </p:spPr>
        <p:txBody>
          <a:bodyPr>
            <a:noAutofit/>
          </a:bodyPr>
          <a:lstStyle/>
          <a:p>
            <a:pPr algn="ctr">
              <a:lnSpc>
                <a:spcPct val="100000"/>
              </a:lnSpc>
              <a:spcBef>
                <a:spcPts val="0"/>
              </a:spcBef>
            </a:pPr>
            <a:r>
              <a:rPr lang="en-US" sz="3200" b="1" dirty="0" smtClean="0"/>
              <a:t>Office of Graduate Studies</a:t>
            </a:r>
            <a:endParaRPr lang="en-US" sz="3200" b="1" dirty="0"/>
          </a:p>
        </p:txBody>
      </p:sp>
    </p:spTree>
    <p:extLst>
      <p:ext uri="{BB962C8B-B14F-4D97-AF65-F5344CB8AC3E}">
        <p14:creationId xmlns:p14="http://schemas.microsoft.com/office/powerpoint/2010/main" val="393766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6754" y="827313"/>
            <a:ext cx="8926286" cy="5860868"/>
          </a:xfrm>
          <a:solidFill>
            <a:schemeClr val="bg2"/>
          </a:solidFill>
          <a:ln>
            <a:noFill/>
          </a:ln>
        </p:spPr>
        <p:txBody>
          <a:bodyPr>
            <a:noAutofit/>
          </a:bodyPr>
          <a:lstStyle/>
          <a:p>
            <a:pPr marL="0" indent="0">
              <a:lnSpc>
                <a:spcPct val="120000"/>
              </a:lnSpc>
              <a:spcBef>
                <a:spcPts val="0"/>
              </a:spcBef>
              <a:buNone/>
            </a:pPr>
            <a:r>
              <a:rPr lang="en-US" sz="1700" b="1" dirty="0" smtClean="0">
                <a:solidFill>
                  <a:srgbClr val="005F83"/>
                </a:solidFill>
                <a:latin typeface="Orgon Slab" panose="02000503000000020004" pitchFamily="50" charset="0"/>
              </a:rPr>
              <a:t>Summer Graduate Research Fellowships</a:t>
            </a:r>
          </a:p>
          <a:p>
            <a:pPr marL="274320" lvl="1" indent="-274320">
              <a:spcBef>
                <a:spcPts val="1200"/>
              </a:spcBef>
              <a:buFont typeface="Wingdings 3" panose="05040102010807070707" pitchFamily="18" charset="2"/>
              <a:buChar char=""/>
            </a:pPr>
            <a:r>
              <a:rPr lang="en-US" sz="1400" dirty="0">
                <a:latin typeface="Orgon Slab" panose="02000503000000020004" pitchFamily="50" charset="0"/>
              </a:rPr>
              <a:t>A</a:t>
            </a:r>
            <a:r>
              <a:rPr lang="en-US" sz="1400" dirty="0" smtClean="0">
                <a:latin typeface="Orgon Slab" panose="02000503000000020004" pitchFamily="50" charset="0"/>
              </a:rPr>
              <a:t> </a:t>
            </a:r>
            <a:r>
              <a:rPr lang="en-US" sz="1400" dirty="0">
                <a:latin typeface="Orgon Slab" panose="02000503000000020004" pitchFamily="50" charset="0"/>
              </a:rPr>
              <a:t>competitive, campus-wide award designed to promote graduate student research excellence </a:t>
            </a:r>
            <a:r>
              <a:rPr lang="en-US" sz="1400" dirty="0" smtClean="0">
                <a:latin typeface="Orgon Slab" panose="02000503000000020004" pitchFamily="50" charset="0"/>
              </a:rPr>
              <a:t>and to </a:t>
            </a:r>
            <a:r>
              <a:rPr lang="en-US" sz="1400" dirty="0">
                <a:latin typeface="Orgon Slab" panose="02000503000000020004" pitchFamily="50" charset="0"/>
              </a:rPr>
              <a:t>support theses/dissertations and scholarly works for timely completion of a graduate degree.</a:t>
            </a:r>
          </a:p>
          <a:p>
            <a:pPr marL="274320" lvl="1" indent="-274320">
              <a:spcBef>
                <a:spcPts val="1200"/>
              </a:spcBef>
              <a:buFont typeface="Wingdings 3" panose="05040102010807070707" pitchFamily="18" charset="2"/>
              <a:buChar char=""/>
            </a:pPr>
            <a:r>
              <a:rPr lang="en-US" sz="1400" dirty="0">
                <a:latin typeface="Orgon Slab" panose="02000503000000020004" pitchFamily="50" charset="0"/>
              </a:rPr>
              <a:t>A total of </a:t>
            </a:r>
            <a:r>
              <a:rPr lang="en-US" sz="1400" u="sng" dirty="0">
                <a:latin typeface="Orgon Slab" panose="02000503000000020004" pitchFamily="50" charset="0"/>
              </a:rPr>
              <a:t>four fellowships </a:t>
            </a:r>
            <a:r>
              <a:rPr lang="en-US" sz="1400" u="sng" dirty="0" smtClean="0">
                <a:latin typeface="Orgon Slab" panose="02000503000000020004" pitchFamily="50" charset="0"/>
              </a:rPr>
              <a:t>of $1500 each </a:t>
            </a:r>
            <a:r>
              <a:rPr lang="en-US" sz="1400" dirty="0" smtClean="0">
                <a:latin typeface="Orgon Slab" panose="02000503000000020004" pitchFamily="50" charset="0"/>
              </a:rPr>
              <a:t>will </a:t>
            </a:r>
            <a:r>
              <a:rPr lang="en-US" sz="1400" dirty="0">
                <a:latin typeface="Orgon Slab" panose="02000503000000020004" pitchFamily="50" charset="0"/>
              </a:rPr>
              <a:t>be awarded </a:t>
            </a:r>
            <a:r>
              <a:rPr lang="en-US" sz="1400" dirty="0" smtClean="0">
                <a:latin typeface="Orgon Slab" panose="02000503000000020004" pitchFamily="50" charset="0"/>
              </a:rPr>
              <a:t>with </a:t>
            </a:r>
            <a:r>
              <a:rPr lang="en-US" sz="1400" dirty="0">
                <a:latin typeface="Orgon Slab" panose="02000503000000020004" pitchFamily="50" charset="0"/>
              </a:rPr>
              <a:t>the intention of awarding the following:</a:t>
            </a:r>
          </a:p>
          <a:p>
            <a:pPr marL="548640" lvl="2" indent="-274320">
              <a:spcBef>
                <a:spcPts val="600"/>
              </a:spcBef>
              <a:buFont typeface="Wingdings" panose="05000000000000000000" pitchFamily="2" charset="2"/>
              <a:buChar char="§"/>
            </a:pPr>
            <a:r>
              <a:rPr lang="en-US" sz="1200" b="1" u="sng" dirty="0">
                <a:solidFill>
                  <a:srgbClr val="005F83"/>
                </a:solidFill>
              </a:rPr>
              <a:t>1 Doctoral and 1 Master’s in Area </a:t>
            </a:r>
            <a:r>
              <a:rPr lang="en-US" sz="1200" b="1" dirty="0" smtClean="0">
                <a:solidFill>
                  <a:srgbClr val="005F83"/>
                </a:solidFill>
              </a:rPr>
              <a:t>1:</a:t>
            </a:r>
            <a:r>
              <a:rPr lang="en-US" sz="1200" dirty="0">
                <a:solidFill>
                  <a:srgbClr val="005F83"/>
                </a:solidFill>
              </a:rPr>
              <a:t> </a:t>
            </a:r>
            <a:r>
              <a:rPr lang="en-US" sz="1200" dirty="0" smtClean="0">
                <a:solidFill>
                  <a:srgbClr val="005F83"/>
                </a:solidFill>
              </a:rPr>
              <a:t> Mechanical Eng., </a:t>
            </a:r>
            <a:r>
              <a:rPr lang="en-US" sz="1200" dirty="0">
                <a:solidFill>
                  <a:srgbClr val="005F83"/>
                </a:solidFill>
              </a:rPr>
              <a:t>Aerospace </a:t>
            </a:r>
            <a:r>
              <a:rPr lang="en-US" sz="1200" dirty="0" smtClean="0">
                <a:solidFill>
                  <a:srgbClr val="005F83"/>
                </a:solidFill>
              </a:rPr>
              <a:t>Eng., </a:t>
            </a:r>
            <a:r>
              <a:rPr lang="en-US" sz="1200" dirty="0">
                <a:solidFill>
                  <a:srgbClr val="005F83"/>
                </a:solidFill>
              </a:rPr>
              <a:t>Manufacturing </a:t>
            </a:r>
            <a:r>
              <a:rPr lang="en-US" sz="1200" dirty="0" smtClean="0">
                <a:solidFill>
                  <a:srgbClr val="005F83"/>
                </a:solidFill>
              </a:rPr>
              <a:t>Eng., </a:t>
            </a:r>
            <a:r>
              <a:rPr lang="en-US" sz="1200" dirty="0">
                <a:solidFill>
                  <a:srgbClr val="005F83"/>
                </a:solidFill>
              </a:rPr>
              <a:t>Civil </a:t>
            </a:r>
            <a:r>
              <a:rPr lang="en-US" sz="1200" dirty="0" smtClean="0">
                <a:solidFill>
                  <a:srgbClr val="005F83"/>
                </a:solidFill>
              </a:rPr>
              <a:t>Eng., </a:t>
            </a:r>
            <a:r>
              <a:rPr lang="en-US" sz="1200" dirty="0">
                <a:solidFill>
                  <a:srgbClr val="005F83"/>
                </a:solidFill>
              </a:rPr>
              <a:t>Environmental </a:t>
            </a:r>
            <a:r>
              <a:rPr lang="en-US" sz="1200" dirty="0" smtClean="0">
                <a:solidFill>
                  <a:srgbClr val="005F83"/>
                </a:solidFill>
              </a:rPr>
              <a:t>Eng., </a:t>
            </a:r>
            <a:r>
              <a:rPr lang="en-US" sz="1200" dirty="0">
                <a:solidFill>
                  <a:srgbClr val="005F83"/>
                </a:solidFill>
              </a:rPr>
              <a:t>Systems </a:t>
            </a:r>
            <a:r>
              <a:rPr lang="en-US" sz="1200" dirty="0" smtClean="0">
                <a:solidFill>
                  <a:srgbClr val="005F83"/>
                </a:solidFill>
              </a:rPr>
              <a:t>Eng., </a:t>
            </a:r>
            <a:r>
              <a:rPr lang="en-US" sz="1200" dirty="0">
                <a:solidFill>
                  <a:srgbClr val="005F83"/>
                </a:solidFill>
              </a:rPr>
              <a:t>Electrical </a:t>
            </a:r>
            <a:r>
              <a:rPr lang="en-US" sz="1200" dirty="0" smtClean="0">
                <a:solidFill>
                  <a:srgbClr val="005F83"/>
                </a:solidFill>
              </a:rPr>
              <a:t>Eng., </a:t>
            </a:r>
            <a:r>
              <a:rPr lang="en-US" sz="1200" dirty="0">
                <a:solidFill>
                  <a:srgbClr val="005F83"/>
                </a:solidFill>
              </a:rPr>
              <a:t>Computer </a:t>
            </a:r>
            <a:r>
              <a:rPr lang="en-US" sz="1200" dirty="0" smtClean="0">
                <a:solidFill>
                  <a:srgbClr val="005F83"/>
                </a:solidFill>
              </a:rPr>
              <a:t>Eng., </a:t>
            </a:r>
            <a:r>
              <a:rPr lang="en-US" sz="1200" dirty="0">
                <a:solidFill>
                  <a:srgbClr val="005F83"/>
                </a:solidFill>
              </a:rPr>
              <a:t>Petroleum </a:t>
            </a:r>
            <a:r>
              <a:rPr lang="en-US" sz="1200" dirty="0" smtClean="0">
                <a:solidFill>
                  <a:srgbClr val="005F83"/>
                </a:solidFill>
              </a:rPr>
              <a:t>Eng., </a:t>
            </a:r>
            <a:r>
              <a:rPr lang="en-US" sz="1200" dirty="0">
                <a:solidFill>
                  <a:srgbClr val="005F83"/>
                </a:solidFill>
              </a:rPr>
              <a:t>Geological </a:t>
            </a:r>
            <a:r>
              <a:rPr lang="en-US" sz="1200" dirty="0" smtClean="0">
                <a:solidFill>
                  <a:srgbClr val="005F83"/>
                </a:solidFill>
              </a:rPr>
              <a:t>Eng., </a:t>
            </a:r>
            <a:r>
              <a:rPr lang="en-US" sz="1200" dirty="0">
                <a:solidFill>
                  <a:srgbClr val="005F83"/>
                </a:solidFill>
              </a:rPr>
              <a:t>Mining </a:t>
            </a:r>
            <a:r>
              <a:rPr lang="en-US" sz="1200" dirty="0" smtClean="0">
                <a:solidFill>
                  <a:srgbClr val="005F83"/>
                </a:solidFill>
              </a:rPr>
              <a:t>Eng., </a:t>
            </a:r>
            <a:r>
              <a:rPr lang="en-US" sz="1200" dirty="0">
                <a:solidFill>
                  <a:srgbClr val="005F83"/>
                </a:solidFill>
              </a:rPr>
              <a:t>Nuclear </a:t>
            </a:r>
            <a:r>
              <a:rPr lang="en-US" sz="1200" dirty="0" smtClean="0">
                <a:solidFill>
                  <a:srgbClr val="005F83"/>
                </a:solidFill>
              </a:rPr>
              <a:t>Eng., </a:t>
            </a:r>
            <a:r>
              <a:rPr lang="en-US" sz="1200" dirty="0">
                <a:solidFill>
                  <a:srgbClr val="005F83"/>
                </a:solidFill>
              </a:rPr>
              <a:t>Explosives </a:t>
            </a:r>
            <a:r>
              <a:rPr lang="en-US" sz="1200" dirty="0" smtClean="0">
                <a:solidFill>
                  <a:srgbClr val="005F83"/>
                </a:solidFill>
              </a:rPr>
              <a:t>Eng., </a:t>
            </a:r>
            <a:r>
              <a:rPr lang="en-US" sz="1200" dirty="0">
                <a:solidFill>
                  <a:srgbClr val="005F83"/>
                </a:solidFill>
              </a:rPr>
              <a:t>Materials Science and </a:t>
            </a:r>
            <a:r>
              <a:rPr lang="en-US" sz="1200" dirty="0" smtClean="0">
                <a:solidFill>
                  <a:srgbClr val="005F83"/>
                </a:solidFill>
              </a:rPr>
              <a:t>Eng., </a:t>
            </a:r>
            <a:r>
              <a:rPr lang="en-US" sz="1200" dirty="0">
                <a:solidFill>
                  <a:srgbClr val="005F83"/>
                </a:solidFill>
              </a:rPr>
              <a:t>Ceramic </a:t>
            </a:r>
            <a:r>
              <a:rPr lang="en-US" sz="1200" dirty="0" smtClean="0">
                <a:solidFill>
                  <a:srgbClr val="005F83"/>
                </a:solidFill>
              </a:rPr>
              <a:t>Eng., </a:t>
            </a:r>
            <a:r>
              <a:rPr lang="en-US" sz="1200" dirty="0">
                <a:solidFill>
                  <a:srgbClr val="005F83"/>
                </a:solidFill>
              </a:rPr>
              <a:t>Metallurgical </a:t>
            </a:r>
            <a:r>
              <a:rPr lang="en-US" sz="1200" dirty="0" smtClean="0">
                <a:solidFill>
                  <a:srgbClr val="005F83"/>
                </a:solidFill>
              </a:rPr>
              <a:t>Eng., </a:t>
            </a:r>
            <a:r>
              <a:rPr lang="en-US" sz="1200" dirty="0">
                <a:solidFill>
                  <a:srgbClr val="005F83"/>
                </a:solidFill>
              </a:rPr>
              <a:t>Chemical </a:t>
            </a:r>
            <a:r>
              <a:rPr lang="en-US" sz="1200" dirty="0" smtClean="0">
                <a:solidFill>
                  <a:srgbClr val="005F83"/>
                </a:solidFill>
              </a:rPr>
              <a:t>Eng.</a:t>
            </a:r>
            <a:endParaRPr lang="en-US" sz="1200" dirty="0">
              <a:solidFill>
                <a:srgbClr val="005F83"/>
              </a:solidFill>
            </a:endParaRPr>
          </a:p>
          <a:p>
            <a:pPr marL="548640" lvl="2" indent="-274320">
              <a:spcBef>
                <a:spcPts val="600"/>
              </a:spcBef>
              <a:buFont typeface="Wingdings" panose="05000000000000000000" pitchFamily="2" charset="2"/>
              <a:buChar char="§"/>
            </a:pPr>
            <a:r>
              <a:rPr lang="en-US" sz="1200" b="1" u="sng" dirty="0" smtClean="0">
                <a:solidFill>
                  <a:srgbClr val="005F83"/>
                </a:solidFill>
              </a:rPr>
              <a:t>1 </a:t>
            </a:r>
            <a:r>
              <a:rPr lang="en-US" sz="1200" b="1" u="sng" dirty="0">
                <a:solidFill>
                  <a:srgbClr val="005F83"/>
                </a:solidFill>
              </a:rPr>
              <a:t>Doctoral and 1 Master’s in Area </a:t>
            </a:r>
            <a:r>
              <a:rPr lang="en-US" sz="1200" b="1" dirty="0" smtClean="0">
                <a:solidFill>
                  <a:srgbClr val="005F83"/>
                </a:solidFill>
              </a:rPr>
              <a:t>2:</a:t>
            </a:r>
            <a:r>
              <a:rPr lang="en-US" sz="1200" dirty="0">
                <a:solidFill>
                  <a:srgbClr val="005F83"/>
                </a:solidFill>
              </a:rPr>
              <a:t> </a:t>
            </a:r>
            <a:r>
              <a:rPr lang="en-US" sz="1200" dirty="0" smtClean="0">
                <a:solidFill>
                  <a:srgbClr val="005F83"/>
                </a:solidFill>
              </a:rPr>
              <a:t> MBA, </a:t>
            </a:r>
            <a:r>
              <a:rPr lang="en-US" sz="1200" dirty="0">
                <a:solidFill>
                  <a:srgbClr val="005F83"/>
                </a:solidFill>
              </a:rPr>
              <a:t>Information Science and Technology, Engineering Management, Geology and Geophysics, Geotechnics, Computer Science, Physics, Chemistry, Applied and Environmental Biology, Mathematics, Technical Communication, </a:t>
            </a:r>
            <a:r>
              <a:rPr lang="en-US" sz="1200" dirty="0" smtClean="0">
                <a:solidFill>
                  <a:srgbClr val="005F83"/>
                </a:solidFill>
              </a:rPr>
              <a:t>I-O Psychology</a:t>
            </a:r>
          </a:p>
          <a:p>
            <a:pPr marL="274320" lvl="1" indent="-274320">
              <a:spcBef>
                <a:spcPts val="1200"/>
              </a:spcBef>
              <a:buFont typeface="Wingdings 3" panose="05040102010807070707" pitchFamily="18" charset="2"/>
              <a:buChar char=""/>
            </a:pPr>
            <a:r>
              <a:rPr lang="en-US" sz="1400" dirty="0" smtClean="0">
                <a:latin typeface="Orgon Slab" panose="02000503000000020004" pitchFamily="50" charset="0"/>
              </a:rPr>
              <a:t>Application/Nomination Procedure:</a:t>
            </a:r>
          </a:p>
          <a:p>
            <a:pPr marL="548640" lvl="2" indent="-274320">
              <a:lnSpc>
                <a:spcPct val="120000"/>
              </a:lnSpc>
              <a:spcBef>
                <a:spcPts val="0"/>
              </a:spcBef>
              <a:buFont typeface="Wingdings" panose="05000000000000000000" pitchFamily="2" charset="2"/>
              <a:buChar char="§"/>
            </a:pPr>
            <a:r>
              <a:rPr lang="en-US" sz="1200" dirty="0" smtClean="0">
                <a:solidFill>
                  <a:srgbClr val="005F83"/>
                </a:solidFill>
              </a:rPr>
              <a:t>Application, Research Project Proposal, and CV submitted by student by </a:t>
            </a:r>
            <a:r>
              <a:rPr lang="en-US" sz="1200" b="1" u="sng" dirty="0" smtClean="0">
                <a:solidFill>
                  <a:srgbClr val="005F83"/>
                </a:solidFill>
              </a:rPr>
              <a:t>Feb. 15</a:t>
            </a:r>
            <a:r>
              <a:rPr lang="en-US" sz="1200" dirty="0" smtClean="0">
                <a:solidFill>
                  <a:srgbClr val="005F83"/>
                </a:solidFill>
              </a:rPr>
              <a:t>.</a:t>
            </a:r>
          </a:p>
          <a:p>
            <a:pPr marL="548640" lvl="2" indent="-274320">
              <a:lnSpc>
                <a:spcPct val="120000"/>
              </a:lnSpc>
              <a:spcBef>
                <a:spcPts val="0"/>
              </a:spcBef>
              <a:buFont typeface="Wingdings" panose="05000000000000000000" pitchFamily="2" charset="2"/>
              <a:buChar char="§"/>
            </a:pPr>
            <a:r>
              <a:rPr lang="en-US" sz="1200" dirty="0" smtClean="0">
                <a:solidFill>
                  <a:srgbClr val="005F83"/>
                </a:solidFill>
              </a:rPr>
              <a:t>Academic depts. are notified of applications and must nominate ONE to the Office of Graduate Studies by </a:t>
            </a:r>
            <a:r>
              <a:rPr lang="en-US" sz="1200" b="1" u="sng" dirty="0" smtClean="0">
                <a:solidFill>
                  <a:srgbClr val="005F83"/>
                </a:solidFill>
              </a:rPr>
              <a:t>March 1</a:t>
            </a:r>
            <a:r>
              <a:rPr lang="en-US" sz="1200" dirty="0" smtClean="0">
                <a:solidFill>
                  <a:srgbClr val="005F83"/>
                </a:solidFill>
              </a:rPr>
              <a:t>.</a:t>
            </a:r>
          </a:p>
          <a:p>
            <a:pPr marL="548640" lvl="2" indent="-274320">
              <a:lnSpc>
                <a:spcPct val="120000"/>
              </a:lnSpc>
              <a:spcBef>
                <a:spcPts val="0"/>
              </a:spcBef>
              <a:buFont typeface="Wingdings" panose="05000000000000000000" pitchFamily="2" charset="2"/>
              <a:buChar char="§"/>
            </a:pPr>
            <a:r>
              <a:rPr lang="en-US" sz="1200" dirty="0" smtClean="0">
                <a:solidFill>
                  <a:srgbClr val="005F83"/>
                </a:solidFill>
              </a:rPr>
              <a:t>Selection Committee will review and make selections by </a:t>
            </a:r>
            <a:r>
              <a:rPr lang="en-US" sz="1200" b="1" u="sng" dirty="0" smtClean="0">
                <a:solidFill>
                  <a:srgbClr val="005F83"/>
                </a:solidFill>
              </a:rPr>
              <a:t>March 20</a:t>
            </a:r>
            <a:r>
              <a:rPr lang="en-US" sz="1200" dirty="0" smtClean="0">
                <a:solidFill>
                  <a:srgbClr val="005F83"/>
                </a:solidFill>
              </a:rPr>
              <a:t>.</a:t>
            </a:r>
          </a:p>
          <a:p>
            <a:pPr marL="548640" lvl="2" indent="-274320">
              <a:lnSpc>
                <a:spcPct val="120000"/>
              </a:lnSpc>
              <a:spcBef>
                <a:spcPts val="0"/>
              </a:spcBef>
              <a:buFont typeface="Wingdings" panose="05000000000000000000" pitchFamily="2" charset="2"/>
              <a:buChar char="§"/>
            </a:pPr>
            <a:r>
              <a:rPr lang="en-US" sz="1200" dirty="0" smtClean="0">
                <a:solidFill>
                  <a:srgbClr val="005F83"/>
                </a:solidFill>
              </a:rPr>
              <a:t>Funds are paid out to the student account by </a:t>
            </a:r>
            <a:r>
              <a:rPr lang="en-US" sz="1200" b="1" u="sng" dirty="0" smtClean="0">
                <a:solidFill>
                  <a:srgbClr val="005F83"/>
                </a:solidFill>
              </a:rPr>
              <a:t>June 1</a:t>
            </a:r>
            <a:r>
              <a:rPr lang="en-US" sz="1200" dirty="0" smtClean="0">
                <a:solidFill>
                  <a:srgbClr val="005F83"/>
                </a:solidFill>
              </a:rPr>
              <a:t>.</a:t>
            </a:r>
          </a:p>
          <a:p>
            <a:pPr marL="457200" lvl="1" indent="-457200">
              <a:spcBef>
                <a:spcPts val="1200"/>
              </a:spcBef>
              <a:buFont typeface="Wingdings 3" panose="05040102010807070707" pitchFamily="18" charset="2"/>
              <a:buChar char=""/>
            </a:pPr>
            <a:r>
              <a:rPr lang="en-US" sz="1400" dirty="0" smtClean="0">
                <a:latin typeface="Orgon Slab" panose="02000503000000020004" pitchFamily="50" charset="0"/>
              </a:rPr>
              <a:t>More </a:t>
            </a:r>
            <a:r>
              <a:rPr lang="en-US" sz="1400" dirty="0">
                <a:latin typeface="Orgon Slab" panose="02000503000000020004" pitchFamily="50" charset="0"/>
              </a:rPr>
              <a:t>information </a:t>
            </a:r>
            <a:r>
              <a:rPr lang="en-US" sz="1400" dirty="0" smtClean="0">
                <a:latin typeface="Orgon Slab" panose="02000503000000020004" pitchFamily="50" charset="0"/>
              </a:rPr>
              <a:t>available online</a:t>
            </a:r>
            <a:r>
              <a:rPr lang="en-US" sz="1400" dirty="0">
                <a:latin typeface="Orgon Slab" panose="02000503000000020004" pitchFamily="50" charset="0"/>
              </a:rPr>
              <a:t>: http://grad.mst.edu/currentstudents/summergraduateresearchfellowship</a:t>
            </a:r>
            <a:r>
              <a:rPr lang="en-US" sz="1400" dirty="0" smtClean="0">
                <a:latin typeface="Orgon Slab" panose="02000503000000020004" pitchFamily="50" charset="0"/>
              </a:rPr>
              <a:t>/ </a:t>
            </a:r>
            <a:endParaRPr lang="en-US" dirty="0" smtClean="0">
              <a:solidFill>
                <a:srgbClr val="0070C0"/>
              </a:solidFill>
            </a:endParaRPr>
          </a:p>
        </p:txBody>
      </p:sp>
      <p:sp>
        <p:nvSpPr>
          <p:cNvPr id="6" name="Text Placeholder 2"/>
          <p:cNvSpPr>
            <a:spLocks noGrp="1"/>
          </p:cNvSpPr>
          <p:nvPr>
            <p:ph type="body" sz="quarter" idx="12"/>
          </p:nvPr>
        </p:nvSpPr>
        <p:spPr>
          <a:xfrm>
            <a:off x="1951462" y="323614"/>
            <a:ext cx="5486399" cy="451450"/>
          </a:xfrm>
        </p:spPr>
        <p:txBody>
          <a:bodyPr>
            <a:noAutofit/>
          </a:bodyPr>
          <a:lstStyle/>
          <a:p>
            <a:pPr algn="ctr">
              <a:lnSpc>
                <a:spcPct val="100000"/>
              </a:lnSpc>
              <a:spcBef>
                <a:spcPts val="0"/>
              </a:spcBef>
            </a:pPr>
            <a:r>
              <a:rPr lang="en-US" sz="3200" b="1" dirty="0" smtClean="0"/>
              <a:t>Office of Graduate Studies</a:t>
            </a:r>
            <a:endParaRPr lang="en-US" sz="3200" b="1" dirty="0"/>
          </a:p>
        </p:txBody>
      </p:sp>
      <p:graphicFrame>
        <p:nvGraphicFramePr>
          <p:cNvPr id="7" name="Table 6"/>
          <p:cNvGraphicFramePr>
            <a:graphicFrameLocks noGrp="1"/>
          </p:cNvGraphicFramePr>
          <p:nvPr/>
        </p:nvGraphicFramePr>
        <p:xfrm>
          <a:off x="670560" y="5509043"/>
          <a:ext cx="7898673" cy="987552"/>
        </p:xfrm>
        <a:graphic>
          <a:graphicData uri="http://schemas.openxmlformats.org/drawingml/2006/table">
            <a:tbl>
              <a:tblPr firstRow="1" bandRow="1">
                <a:tableStyleId>{5C22544A-7EE6-4342-B048-85BDC9FD1C3A}</a:tableStyleId>
              </a:tblPr>
              <a:tblGrid>
                <a:gridCol w="2810018"/>
                <a:gridCol w="3022653"/>
                <a:gridCol w="2066002"/>
              </a:tblGrid>
              <a:tr h="370840">
                <a:tc>
                  <a:txBody>
                    <a:bodyPr/>
                    <a:lstStyle/>
                    <a:p>
                      <a:pPr marL="0" indent="0">
                        <a:lnSpc>
                          <a:spcPct val="120000"/>
                        </a:lnSpc>
                        <a:spcBef>
                          <a:spcPts val="0"/>
                        </a:spcBef>
                        <a:buNone/>
                      </a:pPr>
                      <a:r>
                        <a:rPr lang="en-US" sz="1400" b="1" dirty="0" smtClean="0">
                          <a:solidFill>
                            <a:srgbClr val="005F83"/>
                          </a:solidFill>
                          <a:latin typeface="Orgon Slab" panose="02000503000000020004" pitchFamily="50" charset="0"/>
                        </a:rPr>
                        <a:t>Thesis/Dissertation Boot Camp</a:t>
                      </a:r>
                    </a:p>
                    <a:p>
                      <a:pPr marL="182880" lvl="1" indent="-182880">
                        <a:lnSpc>
                          <a:spcPct val="100000"/>
                        </a:lnSpc>
                        <a:spcBef>
                          <a:spcPts val="0"/>
                        </a:spcBef>
                        <a:buFont typeface="Arial" panose="020B0604020202020204" pitchFamily="34" charset="0"/>
                        <a:buChar char="•"/>
                      </a:pPr>
                      <a:r>
                        <a:rPr lang="en-US" sz="1400" b="0" dirty="0" smtClean="0">
                          <a:solidFill>
                            <a:srgbClr val="005F83"/>
                          </a:solidFill>
                        </a:rPr>
                        <a:t>M-F, Jan 29-Feb 2, 8am-4pm</a:t>
                      </a:r>
                    </a:p>
                    <a:p>
                      <a:pPr marL="182880" lvl="1" indent="-182880">
                        <a:lnSpc>
                          <a:spcPct val="100000"/>
                        </a:lnSpc>
                        <a:spcBef>
                          <a:spcPts val="0"/>
                        </a:spcBef>
                        <a:buFont typeface="Arial" panose="020B0604020202020204" pitchFamily="34" charset="0"/>
                        <a:buChar char="•"/>
                      </a:pPr>
                      <a:r>
                        <a:rPr lang="en-US" sz="1400" b="0" dirty="0" smtClean="0">
                          <a:solidFill>
                            <a:srgbClr val="005F83"/>
                          </a:solidFill>
                        </a:rPr>
                        <a:t>Havener Center</a:t>
                      </a:r>
                    </a:p>
                    <a:p>
                      <a:pPr marL="182880" lvl="1" indent="-182880">
                        <a:lnSpc>
                          <a:spcPct val="100000"/>
                        </a:lnSpc>
                        <a:spcBef>
                          <a:spcPts val="0"/>
                        </a:spcBef>
                        <a:buFont typeface="Arial" panose="020B0604020202020204" pitchFamily="34" charset="0"/>
                        <a:buChar char="•"/>
                      </a:pPr>
                      <a:r>
                        <a:rPr lang="en-US" sz="1400" b="0" dirty="0" smtClean="0">
                          <a:solidFill>
                            <a:srgbClr val="005F83"/>
                          </a:solidFill>
                        </a:rPr>
                        <a:t>Registration required</a:t>
                      </a:r>
                      <a:endParaRPr lang="en-US" dirty="0"/>
                    </a:p>
                  </a:txBody>
                  <a:tcPr>
                    <a:lnL w="28575" cap="flat" cmpd="sng" algn="ctr">
                      <a:solidFill>
                        <a:srgbClr val="005F83"/>
                      </a:solidFill>
                      <a:prstDash val="solid"/>
                      <a:round/>
                      <a:headEnd type="none" w="med" len="med"/>
                      <a:tailEnd type="none" w="med" len="med"/>
                    </a:lnL>
                    <a:lnR w="28575" cap="flat" cmpd="sng" algn="ctr">
                      <a:solidFill>
                        <a:srgbClr val="005F83"/>
                      </a:solidFill>
                      <a:prstDash val="solid"/>
                      <a:round/>
                      <a:headEnd type="none" w="med" len="med"/>
                      <a:tailEnd type="none" w="med" len="med"/>
                    </a:lnR>
                    <a:lnT w="28575" cap="flat" cmpd="sng" algn="ctr">
                      <a:solidFill>
                        <a:srgbClr val="005F83"/>
                      </a:solidFill>
                      <a:prstDash val="solid"/>
                      <a:round/>
                      <a:headEnd type="none" w="med" len="med"/>
                      <a:tailEnd type="none" w="med" len="med"/>
                    </a:lnT>
                    <a:lnB w="28575" cap="flat" cmpd="sng" algn="ctr">
                      <a:solidFill>
                        <a:srgbClr val="005F83"/>
                      </a:solidFill>
                      <a:prstDash val="solid"/>
                      <a:round/>
                      <a:headEnd type="none" w="med" len="med"/>
                      <a:tailEnd type="none" w="med" len="med"/>
                    </a:lnB>
                    <a:noFill/>
                  </a:tcPr>
                </a:tc>
                <a:tc>
                  <a:txBody>
                    <a:bodyPr/>
                    <a:lstStyle/>
                    <a:p>
                      <a:pPr marL="0" indent="0">
                        <a:lnSpc>
                          <a:spcPct val="120000"/>
                        </a:lnSpc>
                        <a:spcBef>
                          <a:spcPts val="0"/>
                        </a:spcBef>
                        <a:buNone/>
                      </a:pPr>
                      <a:r>
                        <a:rPr lang="en-US" sz="1400" b="1" dirty="0" smtClean="0">
                          <a:solidFill>
                            <a:srgbClr val="005F83"/>
                          </a:solidFill>
                          <a:latin typeface="Orgon Slab" panose="02000503000000020004" pitchFamily="50" charset="0"/>
                        </a:rPr>
                        <a:t>Graduate Fellows Poster Session</a:t>
                      </a:r>
                    </a:p>
                    <a:p>
                      <a:pPr marL="182880" lvl="1" indent="-182880">
                        <a:lnSpc>
                          <a:spcPct val="100000"/>
                        </a:lnSpc>
                        <a:spcBef>
                          <a:spcPts val="0"/>
                        </a:spcBef>
                        <a:buFont typeface="Arial" panose="020B0604020202020204" pitchFamily="34" charset="0"/>
                        <a:buChar char="•"/>
                      </a:pPr>
                      <a:r>
                        <a:rPr lang="en-US" sz="1400" b="0" dirty="0" smtClean="0">
                          <a:solidFill>
                            <a:srgbClr val="005F83"/>
                          </a:solidFill>
                        </a:rPr>
                        <a:t>Monday, Feb. 26, 9am-3pm</a:t>
                      </a:r>
                    </a:p>
                    <a:p>
                      <a:pPr marL="182880" lvl="1" indent="-182880">
                        <a:lnSpc>
                          <a:spcPct val="100000"/>
                        </a:lnSpc>
                        <a:spcBef>
                          <a:spcPts val="0"/>
                        </a:spcBef>
                        <a:buFont typeface="Arial" panose="020B0604020202020204" pitchFamily="34" charset="0"/>
                        <a:buChar char="•"/>
                      </a:pPr>
                      <a:r>
                        <a:rPr lang="en-US" sz="1400" b="0" dirty="0" smtClean="0">
                          <a:solidFill>
                            <a:srgbClr val="005F83"/>
                          </a:solidFill>
                        </a:rPr>
                        <a:t>St. Pat’s A&amp;B, Havener</a:t>
                      </a:r>
                    </a:p>
                    <a:p>
                      <a:endParaRPr lang="en-US" sz="1400" dirty="0"/>
                    </a:p>
                  </a:txBody>
                  <a:tcPr>
                    <a:lnL w="28575" cap="flat" cmpd="sng" algn="ctr">
                      <a:solidFill>
                        <a:srgbClr val="005F83"/>
                      </a:solidFill>
                      <a:prstDash val="solid"/>
                      <a:round/>
                      <a:headEnd type="none" w="med" len="med"/>
                      <a:tailEnd type="none" w="med" len="med"/>
                    </a:lnL>
                    <a:lnR w="28575" cap="flat" cmpd="sng" algn="ctr">
                      <a:solidFill>
                        <a:srgbClr val="005F83"/>
                      </a:solidFill>
                      <a:prstDash val="solid"/>
                      <a:round/>
                      <a:headEnd type="none" w="med" len="med"/>
                      <a:tailEnd type="none" w="med" len="med"/>
                    </a:lnR>
                    <a:lnT w="28575" cap="flat" cmpd="sng" algn="ctr">
                      <a:solidFill>
                        <a:srgbClr val="005F83"/>
                      </a:solidFill>
                      <a:prstDash val="solid"/>
                      <a:round/>
                      <a:headEnd type="none" w="med" len="med"/>
                      <a:tailEnd type="none" w="med" len="med"/>
                    </a:lnT>
                    <a:lnB w="28575" cap="flat" cmpd="sng" algn="ctr">
                      <a:solidFill>
                        <a:srgbClr val="005F83"/>
                      </a:solidFill>
                      <a:prstDash val="solid"/>
                      <a:round/>
                      <a:headEnd type="none" w="med" len="med"/>
                      <a:tailEnd type="none" w="med" len="med"/>
                    </a:lnB>
                    <a:noFill/>
                  </a:tcPr>
                </a:tc>
                <a:tc>
                  <a:txBody>
                    <a:bodyPr/>
                    <a:lstStyle/>
                    <a:p>
                      <a:r>
                        <a:rPr lang="en-US" sz="1400" dirty="0" smtClean="0">
                          <a:solidFill>
                            <a:srgbClr val="005F83"/>
                          </a:solidFill>
                          <a:latin typeface="Orgon Slab" panose="02000503000000020004" pitchFamily="50" charset="0"/>
                        </a:rPr>
                        <a:t>More events online!</a:t>
                      </a:r>
                    </a:p>
                    <a:p>
                      <a:r>
                        <a:rPr lang="en-US" sz="1400" dirty="0" smtClean="0">
                          <a:solidFill>
                            <a:srgbClr val="509E2F"/>
                          </a:solidFill>
                          <a:latin typeface="Orgon Slab" panose="02000503000000020004" pitchFamily="50" charset="0"/>
                        </a:rPr>
                        <a:t>grad.mst.edu/events</a:t>
                      </a:r>
                    </a:p>
                  </a:txBody>
                  <a:tcPr>
                    <a:lnL w="28575" cap="flat" cmpd="sng" algn="ctr">
                      <a:solidFill>
                        <a:srgbClr val="005F83"/>
                      </a:solidFill>
                      <a:prstDash val="solid"/>
                      <a:round/>
                      <a:headEnd type="none" w="med" len="med"/>
                      <a:tailEnd type="none" w="med" len="med"/>
                    </a:lnL>
                    <a:lnR w="28575" cap="flat" cmpd="sng" algn="ctr">
                      <a:solidFill>
                        <a:srgbClr val="005F83"/>
                      </a:solidFill>
                      <a:prstDash val="solid"/>
                      <a:round/>
                      <a:headEnd type="none" w="med" len="med"/>
                      <a:tailEnd type="none" w="med" len="med"/>
                    </a:lnR>
                    <a:lnT w="28575" cap="flat" cmpd="sng" algn="ctr">
                      <a:solidFill>
                        <a:srgbClr val="005F83"/>
                      </a:solidFill>
                      <a:prstDash val="solid"/>
                      <a:round/>
                      <a:headEnd type="none" w="med" len="med"/>
                      <a:tailEnd type="none" w="med" len="med"/>
                    </a:lnT>
                    <a:lnB w="28575" cap="flat" cmpd="sng" algn="ctr">
                      <a:solidFill>
                        <a:srgbClr val="005F83"/>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7997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0461" y="1391832"/>
            <a:ext cx="8231355" cy="4233904"/>
          </a:xfrm>
        </p:spPr>
        <p:txBody>
          <a:bodyPr/>
          <a:lstStyle/>
          <a:p>
            <a:pPr marL="365760" indent="-365760">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Scholars Day is Saturday, January 27. One hundred of the best admitted students from Missouri are on campus to interview for the Chancellor’s Scholarship</a:t>
            </a:r>
          </a:p>
          <a:p>
            <a:pPr marL="365760" indent="-365760">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Monday, February 19 is the next Open House.</a:t>
            </a:r>
          </a:p>
          <a:p>
            <a:pPr marL="365760" indent="-365760">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First freshman PRO registration day for Fall </a:t>
            </a:r>
            <a:r>
              <a:rPr lang="en-US" altLang="en-US" sz="1800" dirty="0" smtClean="0">
                <a:solidFill>
                  <a:srgbClr val="005F83"/>
                </a:solidFill>
                <a:latin typeface="Orgon Slab" panose="02000503000000020004" pitchFamily="50" charset="0"/>
              </a:rPr>
              <a:t>2018 </a:t>
            </a:r>
            <a:r>
              <a:rPr lang="en-US" altLang="en-US" sz="1800" dirty="0">
                <a:solidFill>
                  <a:srgbClr val="005F83"/>
                </a:solidFill>
                <a:latin typeface="Orgon Slab" panose="02000503000000020004" pitchFamily="50" charset="0"/>
              </a:rPr>
              <a:t>is Saturday, February 24.</a:t>
            </a:r>
          </a:p>
          <a:p>
            <a:pPr marL="365760" indent="-365760">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VEX Robotics State Championship is Saturday, February 17.</a:t>
            </a:r>
          </a:p>
          <a:p>
            <a:pPr marL="365760" indent="-365760">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FIRST Robotics State Championship is Saturday, February 24.</a:t>
            </a:r>
          </a:p>
          <a:p>
            <a:pPr marL="640080" lvl="1" indent="-274320">
              <a:lnSpc>
                <a:spcPts val="2400"/>
              </a:lnSpc>
              <a:spcBef>
                <a:spcPts val="1200"/>
              </a:spcBef>
              <a:buFont typeface="Wingdings" panose="05000000000000000000" pitchFamily="2" charset="2"/>
              <a:buChar char="§"/>
              <a:defRPr/>
            </a:pPr>
            <a:r>
              <a:rPr lang="en-US" altLang="en-US" sz="1600" dirty="0">
                <a:latin typeface="Orgon Slab" panose="02000503000000020004" pitchFamily="50" charset="0"/>
              </a:rPr>
              <a:t>Volunteers are needed for both Robotics events – contact </a:t>
            </a:r>
            <a:r>
              <a:rPr lang="en-US" altLang="en-US" sz="1600" dirty="0" smtClean="0">
                <a:latin typeface="Orgon Slab" panose="02000503000000020004" pitchFamily="50" charset="0"/>
              </a:rPr>
              <a:t>Linda Bright </a:t>
            </a:r>
            <a:r>
              <a:rPr lang="en-US" altLang="en-US" sz="1600" dirty="0">
                <a:latin typeface="Orgon Slab" panose="02000503000000020004" pitchFamily="50" charset="0"/>
              </a:rPr>
              <a:t>at brightlj@mst.edu to volunteer!</a:t>
            </a:r>
          </a:p>
        </p:txBody>
      </p:sp>
      <p:sp>
        <p:nvSpPr>
          <p:cNvPr id="3" name="Text Placeholder 2"/>
          <p:cNvSpPr>
            <a:spLocks noGrp="1"/>
          </p:cNvSpPr>
          <p:nvPr>
            <p:ph type="body" sz="quarter" idx="12"/>
          </p:nvPr>
        </p:nvSpPr>
        <p:spPr>
          <a:xfrm>
            <a:off x="2033288" y="575381"/>
            <a:ext cx="4892609" cy="553078"/>
          </a:xfrm>
        </p:spPr>
        <p:txBody>
          <a:bodyPr>
            <a:normAutofit/>
          </a:bodyPr>
          <a:lstStyle/>
          <a:p>
            <a:pPr algn="ctr"/>
            <a:r>
              <a:rPr lang="en-US" sz="3200" b="1" dirty="0">
                <a:latin typeface="Orgon Slab" panose="02000503000000020004" pitchFamily="50" charset="0"/>
              </a:rPr>
              <a:t>Enrollment Management</a:t>
            </a:r>
          </a:p>
        </p:txBody>
      </p:sp>
    </p:spTree>
    <p:extLst>
      <p:ext uri="{BB962C8B-B14F-4D97-AF65-F5344CB8AC3E}">
        <p14:creationId xmlns:p14="http://schemas.microsoft.com/office/powerpoint/2010/main" val="342851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89025" y="1405844"/>
            <a:ext cx="7840871" cy="4150225"/>
          </a:xfrm>
        </p:spPr>
        <p:txBody>
          <a:bodyPr/>
          <a:lstStyle/>
          <a:p>
            <a:pPr marL="457200" indent="-457200">
              <a:spcBef>
                <a:spcPts val="1800"/>
              </a:spcBef>
              <a:buFont typeface="Wingdings 3" panose="05040102010807070707" pitchFamily="18" charset="2"/>
              <a:buChar char=""/>
            </a:pPr>
            <a:r>
              <a:rPr lang="en-US" sz="2800" b="1" dirty="0" smtClean="0">
                <a:solidFill>
                  <a:srgbClr val="005F83"/>
                </a:solidFill>
                <a:latin typeface="Orgon Slab" panose="02000503000000020004" pitchFamily="50" charset="0"/>
              </a:rPr>
              <a:t>Budget Follow-up</a:t>
            </a:r>
          </a:p>
          <a:p>
            <a:pPr marL="457200" indent="-457200">
              <a:spcBef>
                <a:spcPts val="2800"/>
              </a:spcBef>
              <a:buFont typeface="Wingdings 3" panose="05040102010807070707" pitchFamily="18" charset="2"/>
              <a:buChar char=""/>
            </a:pPr>
            <a:r>
              <a:rPr lang="en-US" sz="2800" b="1" dirty="0" smtClean="0">
                <a:solidFill>
                  <a:srgbClr val="005F83"/>
                </a:solidFill>
                <a:latin typeface="Orgon Slab" panose="02000503000000020004" pitchFamily="50" charset="0"/>
              </a:rPr>
              <a:t>Strategic Planning Update</a:t>
            </a:r>
          </a:p>
          <a:p>
            <a:pPr marL="457200" indent="-457200">
              <a:spcBef>
                <a:spcPts val="2800"/>
              </a:spcBef>
              <a:buFont typeface="Wingdings 3" panose="05040102010807070707" pitchFamily="18" charset="2"/>
              <a:buChar char=""/>
            </a:pPr>
            <a:r>
              <a:rPr lang="en-US" sz="2800" b="1" dirty="0" smtClean="0">
                <a:solidFill>
                  <a:srgbClr val="005F83"/>
                </a:solidFill>
                <a:latin typeface="Orgon Slab" panose="02000503000000020004" pitchFamily="50" charset="0"/>
              </a:rPr>
              <a:t>Program Review Update</a:t>
            </a:r>
          </a:p>
          <a:p>
            <a:pPr marL="457200" indent="-457200">
              <a:spcBef>
                <a:spcPts val="2800"/>
              </a:spcBef>
              <a:buFont typeface="Wingdings 3" panose="05040102010807070707" pitchFamily="18" charset="2"/>
              <a:buChar char=""/>
            </a:pPr>
            <a:r>
              <a:rPr lang="en-US" sz="2800" b="1" dirty="0" smtClean="0">
                <a:solidFill>
                  <a:srgbClr val="005F83"/>
                </a:solidFill>
                <a:latin typeface="Orgon Slab" panose="02000503000000020004" pitchFamily="50" charset="0"/>
              </a:rPr>
              <a:t>New Department Chairs</a:t>
            </a:r>
          </a:p>
          <a:p>
            <a:pPr marL="857250" lvl="1" indent="-457200">
              <a:spcBef>
                <a:spcPts val="1200"/>
              </a:spcBef>
              <a:buFont typeface="Wingdings" panose="05000000000000000000" pitchFamily="2" charset="2"/>
              <a:buChar char="§"/>
            </a:pPr>
            <a:r>
              <a:rPr lang="en-US" sz="2200" b="1" dirty="0" smtClean="0">
                <a:latin typeface="Orgon Slab" panose="02000503000000020004" pitchFamily="50" charset="0"/>
              </a:rPr>
              <a:t>Thomas Vojta, Physics</a:t>
            </a:r>
          </a:p>
          <a:p>
            <a:pPr marL="857250" lvl="1" indent="-457200">
              <a:spcBef>
                <a:spcPts val="1200"/>
              </a:spcBef>
              <a:buFont typeface="Wingdings" panose="05000000000000000000" pitchFamily="2" charset="2"/>
              <a:buChar char="§"/>
            </a:pPr>
            <a:r>
              <a:rPr lang="en-US" sz="2200" b="1" dirty="0" smtClean="0">
                <a:latin typeface="Orgon Slab" panose="02000503000000020004" pitchFamily="50" charset="0"/>
              </a:rPr>
              <a:t>Kelly Carter, Teacher Education and Certification</a:t>
            </a:r>
            <a:endParaRPr lang="en-US" sz="2200" b="1" dirty="0">
              <a:latin typeface="Orgon Slab" panose="02000503000000020004" pitchFamily="50" charset="0"/>
            </a:endParaRPr>
          </a:p>
        </p:txBody>
      </p:sp>
      <p:sp>
        <p:nvSpPr>
          <p:cNvPr id="5" name="Text Placeholder 2"/>
          <p:cNvSpPr>
            <a:spLocks noGrp="1"/>
          </p:cNvSpPr>
          <p:nvPr>
            <p:ph type="body" sz="quarter" idx="12"/>
          </p:nvPr>
        </p:nvSpPr>
        <p:spPr>
          <a:xfrm>
            <a:off x="2949046" y="457229"/>
            <a:ext cx="3120827" cy="601907"/>
          </a:xfrm>
        </p:spPr>
        <p:txBody>
          <a:bodyPr>
            <a:noAutofit/>
          </a:bodyPr>
          <a:lstStyle/>
          <a:p>
            <a:pPr algn="ctr">
              <a:lnSpc>
                <a:spcPct val="100000"/>
              </a:lnSpc>
              <a:spcBef>
                <a:spcPts val="0"/>
              </a:spcBef>
            </a:pPr>
            <a:r>
              <a:rPr lang="en-US" sz="4400" b="1" dirty="0" smtClean="0">
                <a:latin typeface="Orgon Slab" panose="02000503000000020004" pitchFamily="50" charset="0"/>
              </a:rPr>
              <a:t>UPDATES</a:t>
            </a:r>
          </a:p>
        </p:txBody>
      </p:sp>
    </p:spTree>
    <p:extLst>
      <p:ext uri="{BB962C8B-B14F-4D97-AF65-F5344CB8AC3E}">
        <p14:creationId xmlns:p14="http://schemas.microsoft.com/office/powerpoint/2010/main" val="196689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3945" y="1579972"/>
            <a:ext cx="7971746" cy="4202519"/>
          </a:xfrm>
        </p:spPr>
        <p:txBody>
          <a:bodyPr>
            <a:noAutofit/>
          </a:bodyPr>
          <a:lstStyle/>
          <a:p>
            <a:pPr marL="365760" indent="-365760">
              <a:spcBef>
                <a:spcPts val="1200"/>
              </a:spcBef>
              <a:buFont typeface="Wingdings 3" panose="05040102010807070707" pitchFamily="18" charset="2"/>
              <a:buChar char=""/>
            </a:pPr>
            <a:r>
              <a:rPr lang="en-US" b="1" dirty="0">
                <a:solidFill>
                  <a:srgbClr val="005F83"/>
                </a:solidFill>
                <a:latin typeface="Orgon Slab" panose="02000503000000020004" pitchFamily="50" charset="0"/>
              </a:rPr>
              <a:t>Shannon </a:t>
            </a:r>
            <a:r>
              <a:rPr lang="en-US" b="1" dirty="0" smtClean="0">
                <a:solidFill>
                  <a:srgbClr val="005F83"/>
                </a:solidFill>
                <a:latin typeface="Orgon Slab" panose="02000503000000020004" pitchFamily="50" charset="0"/>
              </a:rPr>
              <a:t>Fogg</a:t>
            </a:r>
            <a:r>
              <a:rPr lang="en-US" sz="1800" dirty="0" smtClean="0">
                <a:solidFill>
                  <a:srgbClr val="005F83"/>
                </a:solidFill>
                <a:latin typeface="Orgon Slab" panose="02000503000000020004" pitchFamily="50" charset="0"/>
              </a:rPr>
              <a:t>, History and Political Science</a:t>
            </a:r>
            <a:endParaRPr lang="en-US" sz="1800" dirty="0">
              <a:solidFill>
                <a:srgbClr val="005F83"/>
              </a:solidFill>
              <a:latin typeface="Orgon Slab" panose="02000503000000020004" pitchFamily="50" charset="0"/>
            </a:endParaRPr>
          </a:p>
          <a:p>
            <a:pPr marL="365760" indent="-365760">
              <a:spcBef>
                <a:spcPts val="2800"/>
              </a:spcBef>
              <a:buFont typeface="Wingdings 3" panose="05040102010807070707" pitchFamily="18" charset="2"/>
              <a:buChar char=""/>
            </a:pPr>
            <a:r>
              <a:rPr lang="en-US" b="1" dirty="0">
                <a:solidFill>
                  <a:srgbClr val="005F83"/>
                </a:solidFill>
                <a:latin typeface="Orgon Slab" panose="02000503000000020004" pitchFamily="50" charset="0"/>
              </a:rPr>
              <a:t>Kamal Khayat</a:t>
            </a:r>
            <a:r>
              <a:rPr lang="en-US" sz="1800" dirty="0">
                <a:solidFill>
                  <a:srgbClr val="005F83"/>
                </a:solidFill>
                <a:latin typeface="Orgon Slab" panose="02000503000000020004" pitchFamily="50" charset="0"/>
              </a:rPr>
              <a:t>, Civil, Architectural and Environmental Engineering</a:t>
            </a:r>
          </a:p>
          <a:p>
            <a:pPr marL="365760" indent="-365760">
              <a:spcBef>
                <a:spcPts val="2800"/>
              </a:spcBef>
              <a:buFont typeface="Wingdings 3" panose="05040102010807070707" pitchFamily="18" charset="2"/>
              <a:buChar char=""/>
            </a:pPr>
            <a:r>
              <a:rPr lang="en-US" b="1" dirty="0">
                <a:solidFill>
                  <a:srgbClr val="005F83"/>
                </a:solidFill>
                <a:latin typeface="Orgon Slab" panose="02000503000000020004" pitchFamily="50" charset="0"/>
              </a:rPr>
              <a:t>Fuewen (Frank) Liou</a:t>
            </a:r>
            <a:r>
              <a:rPr lang="en-US" sz="1800" b="1" dirty="0">
                <a:solidFill>
                  <a:srgbClr val="005F83"/>
                </a:solidFill>
                <a:latin typeface="Orgon Slab" panose="02000503000000020004" pitchFamily="50" charset="0"/>
              </a:rPr>
              <a:t>, </a:t>
            </a:r>
            <a:r>
              <a:rPr lang="en-US" sz="1800" dirty="0">
                <a:solidFill>
                  <a:srgbClr val="005F83"/>
                </a:solidFill>
                <a:latin typeface="Orgon Slab" panose="02000503000000020004" pitchFamily="50" charset="0"/>
              </a:rPr>
              <a:t>Mechanical and Aerospace Engineering </a:t>
            </a:r>
          </a:p>
          <a:p>
            <a:pPr marL="365760" indent="-365760">
              <a:spcBef>
                <a:spcPts val="2800"/>
              </a:spcBef>
              <a:buFont typeface="Wingdings 3" panose="05040102010807070707" pitchFamily="18" charset="2"/>
              <a:buChar char=""/>
            </a:pPr>
            <a:r>
              <a:rPr lang="en-US" b="1" dirty="0">
                <a:solidFill>
                  <a:srgbClr val="005F83"/>
                </a:solidFill>
                <a:latin typeface="Orgon Slab" panose="02000503000000020004" pitchFamily="50" charset="0"/>
              </a:rPr>
              <a:t>Susan </a:t>
            </a:r>
            <a:r>
              <a:rPr lang="en-US" b="1" dirty="0" smtClean="0">
                <a:solidFill>
                  <a:srgbClr val="005F83"/>
                </a:solidFill>
                <a:latin typeface="Orgon Slab" panose="02000503000000020004" pitchFamily="50" charset="0"/>
              </a:rPr>
              <a:t>Murray</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Psychological Science</a:t>
            </a:r>
            <a:endParaRPr lang="en-US" sz="1800" dirty="0">
              <a:solidFill>
                <a:srgbClr val="005F83"/>
              </a:solidFill>
              <a:latin typeface="Orgon Slab" panose="02000503000000020004" pitchFamily="50" charset="0"/>
            </a:endParaRPr>
          </a:p>
          <a:p>
            <a:pPr marL="365760" indent="-365760">
              <a:spcBef>
                <a:spcPts val="2800"/>
              </a:spcBef>
              <a:buFont typeface="Wingdings 3" panose="05040102010807070707" pitchFamily="18" charset="2"/>
              <a:buChar char=""/>
            </a:pPr>
            <a:r>
              <a:rPr lang="en-US" b="1" dirty="0">
                <a:solidFill>
                  <a:srgbClr val="005F83"/>
                </a:solidFill>
                <a:latin typeface="Orgon Slab" panose="02000503000000020004" pitchFamily="50" charset="0"/>
              </a:rPr>
              <a:t>Jay </a:t>
            </a:r>
            <a:r>
              <a:rPr lang="en-US" b="1" dirty="0" smtClean="0">
                <a:solidFill>
                  <a:srgbClr val="005F83"/>
                </a:solidFill>
                <a:latin typeface="Orgon Slab" panose="02000503000000020004" pitchFamily="50" charset="0"/>
              </a:rPr>
              <a:t>Switzer</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Chemistry</a:t>
            </a:r>
            <a:endParaRPr lang="en-US" sz="1800" dirty="0">
              <a:solidFill>
                <a:srgbClr val="005F83"/>
              </a:solidFill>
              <a:latin typeface="Orgon Slab" panose="02000503000000020004" pitchFamily="50" charset="0"/>
            </a:endParaRPr>
          </a:p>
          <a:p>
            <a:pPr marL="365760" indent="-365760">
              <a:spcBef>
                <a:spcPts val="2800"/>
              </a:spcBef>
              <a:buFont typeface="Wingdings 3" panose="05040102010807070707" pitchFamily="18" charset="2"/>
              <a:buChar char=""/>
            </a:pPr>
            <a:r>
              <a:rPr lang="en-US" b="1" dirty="0">
                <a:solidFill>
                  <a:srgbClr val="005F83"/>
                </a:solidFill>
                <a:latin typeface="Orgon Slab" panose="02000503000000020004" pitchFamily="50" charset="0"/>
              </a:rPr>
              <a:t>Reza </a:t>
            </a:r>
            <a:r>
              <a:rPr lang="en-US" b="1" dirty="0" smtClean="0">
                <a:solidFill>
                  <a:srgbClr val="005F83"/>
                </a:solidFill>
                <a:latin typeface="Orgon Slab" panose="02000503000000020004" pitchFamily="50" charset="0"/>
              </a:rPr>
              <a:t>Zoughi</a:t>
            </a:r>
            <a:r>
              <a:rPr lang="en-US" sz="1800" b="1" dirty="0">
                <a:solidFill>
                  <a:srgbClr val="005F83"/>
                </a:solidFill>
                <a:latin typeface="Orgon Slab" panose="02000503000000020004" pitchFamily="50" charset="0"/>
              </a:rPr>
              <a:t>, </a:t>
            </a:r>
            <a:r>
              <a:rPr lang="en-US" sz="1800" dirty="0">
                <a:solidFill>
                  <a:srgbClr val="005F83"/>
                </a:solidFill>
                <a:latin typeface="Orgon Slab" panose="02000503000000020004" pitchFamily="50" charset="0"/>
              </a:rPr>
              <a:t>Electrical and Computer Engineering </a:t>
            </a:r>
          </a:p>
        </p:txBody>
      </p:sp>
      <p:sp>
        <p:nvSpPr>
          <p:cNvPr id="2" name="Text Placeholder 1"/>
          <p:cNvSpPr>
            <a:spLocks noGrp="1"/>
          </p:cNvSpPr>
          <p:nvPr>
            <p:ph type="body" sz="quarter" idx="12"/>
          </p:nvPr>
        </p:nvSpPr>
        <p:spPr>
          <a:xfrm>
            <a:off x="675865" y="671956"/>
            <a:ext cx="7536072" cy="590787"/>
          </a:xfrm>
        </p:spPr>
        <p:txBody>
          <a:bodyPr>
            <a:normAutofit/>
          </a:bodyPr>
          <a:lstStyle/>
          <a:p>
            <a:r>
              <a:rPr lang="en-US" sz="3600" b="1" dirty="0" smtClean="0"/>
              <a:t>Post-Tenure Reviews and Awards</a:t>
            </a:r>
            <a:endParaRPr lang="en-US" sz="3600" b="1" dirty="0"/>
          </a:p>
        </p:txBody>
      </p:sp>
    </p:spTree>
    <p:extLst>
      <p:ext uri="{BB962C8B-B14F-4D97-AF65-F5344CB8AC3E}">
        <p14:creationId xmlns:p14="http://schemas.microsoft.com/office/powerpoint/2010/main" val="244466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107184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January 25, 2018</a:t>
            </a:r>
            <a:endParaRPr lang="en-US" dirty="0"/>
          </a:p>
        </p:txBody>
      </p:sp>
    </p:spTree>
    <p:extLst>
      <p:ext uri="{BB962C8B-B14F-4D97-AF65-F5344CB8AC3E}">
        <p14:creationId xmlns:p14="http://schemas.microsoft.com/office/powerpoint/2010/main" val="3414396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2" y="337118"/>
            <a:ext cx="8987245" cy="677108"/>
          </a:xfrm>
          <a:prstGeom prst="rect">
            <a:avLst/>
          </a:prstGeom>
          <a:noFill/>
        </p:spPr>
        <p:txBody>
          <a:bodyPr wrap="square" rtlCol="0">
            <a:spAutoFit/>
          </a:bodyPr>
          <a:lstStyle/>
          <a:p>
            <a:r>
              <a:rPr lang="en-US" sz="2400" b="1" dirty="0" smtClean="0">
                <a:solidFill>
                  <a:srgbClr val="509E2F"/>
                </a:solidFill>
                <a:latin typeface="Orgon Slab" panose="02000503000000020004" pitchFamily="50" charset="0"/>
              </a:rPr>
              <a:t>Center for Advancing Faculty Excellence “CAFÉ”</a:t>
            </a:r>
          </a:p>
          <a:p>
            <a:r>
              <a:rPr lang="en-US" sz="1400" b="1" dirty="0" smtClean="0">
                <a:solidFill>
                  <a:srgbClr val="005F83"/>
                </a:solidFill>
                <a:latin typeface="Orgon Slab" panose="02000503000000020004" pitchFamily="50" charset="0"/>
              </a:rPr>
              <a:t>January 2018 Update</a:t>
            </a:r>
            <a:endParaRPr lang="en-US" sz="1400" b="1" dirty="0">
              <a:solidFill>
                <a:srgbClr val="005F83"/>
              </a:solidFill>
              <a:latin typeface="Orgon Slab" panose="02000503000000020004"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6485388"/>
              </p:ext>
            </p:extLst>
          </p:nvPr>
        </p:nvGraphicFramePr>
        <p:xfrm>
          <a:off x="139332" y="1090152"/>
          <a:ext cx="8856624" cy="5631925"/>
        </p:xfrm>
        <a:graphic>
          <a:graphicData uri="http://schemas.openxmlformats.org/drawingml/2006/table">
            <a:tbl>
              <a:tblPr/>
              <a:tblGrid>
                <a:gridCol w="4362999"/>
                <a:gridCol w="4493625"/>
              </a:tblGrid>
              <a:tr h="378211">
                <a:tc>
                  <a:txBody>
                    <a:bodyPr/>
                    <a:lstStyle/>
                    <a:p>
                      <a:pPr algn="ctr"/>
                      <a:r>
                        <a:rPr lang="en-US" sz="1600" b="1" dirty="0" smtClean="0">
                          <a:solidFill>
                            <a:srgbClr val="005F83"/>
                          </a:solidFill>
                          <a:latin typeface="Orgon Slab" panose="02000503000000020004" pitchFamily="50" charset="0"/>
                        </a:rPr>
                        <a:t>Major Accomplishments</a:t>
                      </a:r>
                      <a:endParaRPr lang="en-US" sz="16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5F83"/>
                          </a:solidFill>
                          <a:latin typeface="Orgon Slab" panose="02000503000000020004" pitchFamily="50" charset="0"/>
                        </a:rPr>
                        <a:t>Immediate Plans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1028926">
                <a:tc rowSpan="3">
                  <a:txBody>
                    <a:bodyPr/>
                    <a:lstStyle/>
                    <a:p>
                      <a:pPr marL="274320" marR="0" lvl="1" indent="-274320" algn="l" defTabSz="457200" rtl="0" eaLnBrk="1" fontAlgn="auto" latinLnBrk="0" hangingPunct="1">
                        <a:lnSpc>
                          <a:spcPct val="100000"/>
                        </a:lnSpc>
                        <a:spcBef>
                          <a:spcPts val="600"/>
                        </a:spcBef>
                        <a:spcAft>
                          <a:spcPts val="600"/>
                        </a:spcAft>
                        <a:buClr>
                          <a:srgbClr val="509E2F"/>
                        </a:buClr>
                        <a:buSzPct val="100000"/>
                        <a:buFont typeface="Wingdings 3" panose="05040102010807070707" pitchFamily="18" charset="2"/>
                        <a:buChar char=""/>
                        <a:tabLst/>
                        <a:defRPr/>
                      </a:pPr>
                      <a:r>
                        <a:rPr kumimoji="0" lang="en-US" sz="1500" b="0" i="0" u="none" strike="noStrike" kern="1200" cap="none" spc="0" normalizeH="0" baseline="0" noProof="0" dirty="0" smtClean="0">
                          <a:ln>
                            <a:noFill/>
                          </a:ln>
                          <a:solidFill>
                            <a:srgbClr val="509E2F"/>
                          </a:solidFill>
                          <a:effectLst/>
                          <a:uLnTx/>
                          <a:uFillTx/>
                          <a:latin typeface="Arial"/>
                          <a:ea typeface="+mn-ea"/>
                          <a:cs typeface="Arial"/>
                        </a:rPr>
                        <a:t>Travel grants:  18 awards made totaling $17,700</a:t>
                      </a:r>
                    </a:p>
                    <a:p>
                      <a:pPr marL="274320" indent="-274320">
                        <a:spcBef>
                          <a:spcPts val="600"/>
                        </a:spcBef>
                        <a:spcAft>
                          <a:spcPts val="600"/>
                        </a:spcAft>
                        <a:buClr>
                          <a:srgbClr val="509E2F"/>
                        </a:buClr>
                        <a:buSzPct val="100000"/>
                        <a:buFont typeface="Wingdings 3" panose="05040102010807070707" pitchFamily="18" charset="2"/>
                        <a:buChar char=""/>
                      </a:pPr>
                      <a:r>
                        <a:rPr lang="en-US" sz="1500" dirty="0" smtClean="0">
                          <a:solidFill>
                            <a:srgbClr val="509E2F"/>
                          </a:solidFill>
                          <a:latin typeface="Arial"/>
                          <a:cs typeface="Arial"/>
                        </a:rPr>
                        <a:t>December 15</a:t>
                      </a:r>
                      <a:r>
                        <a:rPr lang="en-US" sz="1500" baseline="30000" dirty="0" smtClean="0">
                          <a:solidFill>
                            <a:srgbClr val="509E2F"/>
                          </a:solidFill>
                          <a:latin typeface="Arial"/>
                          <a:cs typeface="Arial"/>
                        </a:rPr>
                        <a:t>th</a:t>
                      </a:r>
                      <a:r>
                        <a:rPr lang="en-US" sz="1500" dirty="0" smtClean="0">
                          <a:solidFill>
                            <a:srgbClr val="509E2F"/>
                          </a:solidFill>
                          <a:latin typeface="Arial"/>
                          <a:cs typeface="Arial"/>
                        </a:rPr>
                        <a:t> : meeting with K. Erickson to discuss New Faculty Teaching Scholars</a:t>
                      </a:r>
                    </a:p>
                    <a:p>
                      <a:pPr marL="274320" indent="-274320">
                        <a:spcBef>
                          <a:spcPts val="600"/>
                        </a:spcBef>
                        <a:spcAft>
                          <a:spcPts val="600"/>
                        </a:spcAft>
                        <a:buClr>
                          <a:srgbClr val="509E2F"/>
                        </a:buClr>
                        <a:buSzPct val="100000"/>
                        <a:buFont typeface="Wingdings 3" panose="05040102010807070707" pitchFamily="18" charset="2"/>
                        <a:buChar char=""/>
                      </a:pPr>
                      <a:r>
                        <a:rPr lang="en-US" sz="1500" dirty="0" smtClean="0">
                          <a:solidFill>
                            <a:srgbClr val="509E2F"/>
                          </a:solidFill>
                          <a:latin typeface="Arial"/>
                          <a:cs typeface="Arial"/>
                        </a:rPr>
                        <a:t>December 21</a:t>
                      </a:r>
                      <a:r>
                        <a:rPr lang="en-US" sz="1500" baseline="30000" dirty="0" smtClean="0">
                          <a:solidFill>
                            <a:srgbClr val="509E2F"/>
                          </a:solidFill>
                          <a:latin typeface="Arial"/>
                          <a:cs typeface="Arial"/>
                        </a:rPr>
                        <a:t>st</a:t>
                      </a:r>
                      <a:r>
                        <a:rPr lang="en-US" sz="1500" baseline="0" dirty="0" smtClean="0">
                          <a:solidFill>
                            <a:srgbClr val="509E2F"/>
                          </a:solidFill>
                          <a:latin typeface="Arial"/>
                          <a:cs typeface="Arial"/>
                        </a:rPr>
                        <a:t>: t</a:t>
                      </a:r>
                      <a:r>
                        <a:rPr lang="en-US" sz="1500" dirty="0" smtClean="0">
                          <a:solidFill>
                            <a:srgbClr val="509E2F"/>
                          </a:solidFill>
                          <a:latin typeface="Arial"/>
                          <a:cs typeface="Arial"/>
                        </a:rPr>
                        <a:t>elepresence</a:t>
                      </a:r>
                      <a:r>
                        <a:rPr lang="en-US" sz="1500" baseline="0" dirty="0" smtClean="0">
                          <a:solidFill>
                            <a:srgbClr val="509E2F"/>
                          </a:solidFill>
                          <a:latin typeface="Arial"/>
                          <a:cs typeface="Arial"/>
                        </a:rPr>
                        <a:t> m</a:t>
                      </a:r>
                      <a:r>
                        <a:rPr lang="en-US" sz="1500" dirty="0" smtClean="0">
                          <a:solidFill>
                            <a:srgbClr val="509E2F"/>
                          </a:solidFill>
                          <a:latin typeface="Arial"/>
                          <a:cs typeface="Arial"/>
                        </a:rPr>
                        <a:t>eeting with Anna</a:t>
                      </a:r>
                      <a:r>
                        <a:rPr lang="en-US" sz="1500" baseline="0" dirty="0" smtClean="0">
                          <a:solidFill>
                            <a:srgbClr val="509E2F"/>
                          </a:solidFill>
                          <a:latin typeface="Arial"/>
                          <a:cs typeface="Arial"/>
                        </a:rPr>
                        <a:t> Ball (UM Faculty Fellow) </a:t>
                      </a:r>
                      <a:r>
                        <a:rPr lang="en-US" sz="1500" dirty="0" smtClean="0">
                          <a:solidFill>
                            <a:srgbClr val="509E2F"/>
                          </a:solidFill>
                          <a:latin typeface="Arial"/>
                          <a:cs typeface="Arial"/>
                        </a:rPr>
                        <a:t>to discuss system-wide efforts; mid-career</a:t>
                      </a:r>
                      <a:r>
                        <a:rPr lang="en-US" sz="1500" baseline="0" dirty="0" smtClean="0">
                          <a:solidFill>
                            <a:srgbClr val="509E2F"/>
                          </a:solidFill>
                          <a:latin typeface="Arial"/>
                          <a:cs typeface="Arial"/>
                        </a:rPr>
                        <a:t> faculty</a:t>
                      </a:r>
                      <a:endParaRPr lang="en-US" sz="1500" dirty="0" smtClean="0">
                        <a:solidFill>
                          <a:srgbClr val="509E2F"/>
                        </a:solidFill>
                        <a:latin typeface="Arial"/>
                        <a:cs typeface="Arial"/>
                      </a:endParaRPr>
                    </a:p>
                    <a:p>
                      <a:pPr marL="274320" indent="-274320">
                        <a:spcBef>
                          <a:spcPts val="600"/>
                        </a:spcBef>
                        <a:spcAft>
                          <a:spcPts val="600"/>
                        </a:spcAft>
                        <a:buClr>
                          <a:srgbClr val="509E2F"/>
                        </a:buClr>
                        <a:buSzPct val="100000"/>
                        <a:buFont typeface="Wingdings 3" panose="05040102010807070707" pitchFamily="18" charset="2"/>
                        <a:buChar char=""/>
                      </a:pPr>
                      <a:r>
                        <a:rPr lang="en-US" sz="1500" dirty="0" smtClean="0">
                          <a:solidFill>
                            <a:srgbClr val="509E2F"/>
                          </a:solidFill>
                          <a:latin typeface="Arial"/>
                          <a:cs typeface="Arial"/>
                        </a:rPr>
                        <a:t>January 22</a:t>
                      </a:r>
                      <a:r>
                        <a:rPr lang="en-US" sz="1500" baseline="30000" dirty="0" smtClean="0">
                          <a:solidFill>
                            <a:srgbClr val="509E2F"/>
                          </a:solidFill>
                          <a:latin typeface="Arial"/>
                          <a:cs typeface="Arial"/>
                        </a:rPr>
                        <a:t>nd</a:t>
                      </a:r>
                      <a:r>
                        <a:rPr lang="en-US" sz="1500" baseline="0" dirty="0" smtClean="0">
                          <a:solidFill>
                            <a:srgbClr val="509E2F"/>
                          </a:solidFill>
                          <a:latin typeface="Arial"/>
                          <a:cs typeface="Arial"/>
                        </a:rPr>
                        <a:t>: </a:t>
                      </a:r>
                      <a:r>
                        <a:rPr lang="en-US" sz="1500" dirty="0" smtClean="0">
                          <a:solidFill>
                            <a:srgbClr val="509E2F"/>
                          </a:solidFill>
                          <a:latin typeface="Arial"/>
                          <a:cs typeface="Arial"/>
                        </a:rPr>
                        <a:t>“What is</a:t>
                      </a:r>
                      <a:r>
                        <a:rPr lang="en-US" sz="1500" baseline="0" dirty="0" smtClean="0">
                          <a:solidFill>
                            <a:srgbClr val="509E2F"/>
                          </a:solidFill>
                          <a:latin typeface="Arial"/>
                          <a:cs typeface="Arial"/>
                        </a:rPr>
                        <a:t> Cafe?” luncheon meeting (40 participants)</a:t>
                      </a:r>
                    </a:p>
                    <a:p>
                      <a:pPr marL="274320" indent="-274320">
                        <a:spcBef>
                          <a:spcPts val="600"/>
                        </a:spcBef>
                        <a:spcAft>
                          <a:spcPts val="600"/>
                        </a:spcAft>
                        <a:buClr>
                          <a:srgbClr val="509E2F"/>
                        </a:buClr>
                        <a:buSzPct val="100000"/>
                        <a:buFont typeface="Wingdings 3" panose="05040102010807070707" pitchFamily="18" charset="2"/>
                        <a:buChar char=""/>
                      </a:pPr>
                      <a:r>
                        <a:rPr lang="en-US" sz="1500" baseline="0" dirty="0" smtClean="0">
                          <a:solidFill>
                            <a:srgbClr val="509E2F"/>
                          </a:solidFill>
                          <a:latin typeface="Arial"/>
                          <a:cs typeface="Arial"/>
                        </a:rPr>
                        <a:t>January 23</a:t>
                      </a:r>
                      <a:r>
                        <a:rPr lang="en-US" sz="1500" baseline="30000" dirty="0" smtClean="0">
                          <a:solidFill>
                            <a:srgbClr val="509E2F"/>
                          </a:solidFill>
                          <a:latin typeface="Arial"/>
                          <a:cs typeface="Arial"/>
                        </a:rPr>
                        <a:t>rd</a:t>
                      </a:r>
                      <a:r>
                        <a:rPr lang="en-US" sz="1500" baseline="0" dirty="0" smtClean="0">
                          <a:solidFill>
                            <a:srgbClr val="509E2F"/>
                          </a:solidFill>
                          <a:latin typeface="Arial"/>
                          <a:cs typeface="Arial"/>
                        </a:rPr>
                        <a:t>: CAFE Retreat</a:t>
                      </a: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74320" marR="0" indent="-274320" algn="l" defTabSz="457200" rtl="0" eaLnBrk="1" fontAlgn="auto" latinLnBrk="0" hangingPunct="1">
                        <a:lnSpc>
                          <a:spcPts val="2100"/>
                        </a:lnSpc>
                        <a:spcBef>
                          <a:spcPts val="0"/>
                        </a:spcBef>
                        <a:spcAft>
                          <a:spcPts val="0"/>
                        </a:spcAft>
                        <a:buClrTx/>
                        <a:buSzTx/>
                        <a:buFont typeface="Wingdings 3" panose="05040102010807070707" pitchFamily="18" charset="2"/>
                        <a:buChar char=""/>
                        <a:tabLst/>
                        <a:defRPr/>
                      </a:pPr>
                      <a:r>
                        <a:rPr lang="en-US" sz="1500" dirty="0" smtClean="0">
                          <a:solidFill>
                            <a:srgbClr val="509E2F"/>
                          </a:solidFill>
                          <a:latin typeface="Arial"/>
                          <a:cs typeface="Arial"/>
                        </a:rPr>
                        <a:t>Continued</a:t>
                      </a:r>
                      <a:r>
                        <a:rPr lang="en-US" sz="1500" baseline="0" dirty="0" smtClean="0">
                          <a:solidFill>
                            <a:srgbClr val="509E2F"/>
                          </a:solidFill>
                          <a:latin typeface="Arial"/>
                          <a:cs typeface="Arial"/>
                        </a:rPr>
                        <a:t> i</a:t>
                      </a:r>
                      <a:r>
                        <a:rPr lang="en-US" sz="1500" dirty="0" smtClean="0">
                          <a:solidFill>
                            <a:srgbClr val="509E2F"/>
                          </a:solidFill>
                          <a:latin typeface="Arial"/>
                          <a:cs typeface="Arial"/>
                        </a:rPr>
                        <a:t>nterviews with faculty who underwent 3</a:t>
                      </a:r>
                      <a:r>
                        <a:rPr lang="en-US" sz="1500" baseline="30000" dirty="0" smtClean="0">
                          <a:solidFill>
                            <a:srgbClr val="509E2F"/>
                          </a:solidFill>
                          <a:latin typeface="Arial"/>
                          <a:cs typeface="Arial"/>
                        </a:rPr>
                        <a:t>rd</a:t>
                      </a:r>
                      <a:r>
                        <a:rPr lang="en-US" sz="1500" dirty="0" smtClean="0">
                          <a:solidFill>
                            <a:srgbClr val="509E2F"/>
                          </a:solidFill>
                          <a:latin typeface="Arial"/>
                          <a:cs typeface="Arial"/>
                        </a:rPr>
                        <a:t> year reviews last spring; continued</a:t>
                      </a:r>
                      <a:r>
                        <a:rPr lang="en-US" sz="1500" baseline="0" dirty="0" smtClean="0">
                          <a:solidFill>
                            <a:srgbClr val="509E2F"/>
                          </a:solidFill>
                          <a:latin typeface="Arial"/>
                          <a:cs typeface="Arial"/>
                        </a:rPr>
                        <a:t> literature review</a:t>
                      </a:r>
                      <a:endParaRPr lang="en-US" sz="1500" dirty="0" smtClean="0">
                        <a:solidFill>
                          <a:srgbClr val="509E2F"/>
                        </a:solidFill>
                        <a:latin typeface="Arial"/>
                        <a:cs typeface="Arial"/>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378211">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
                          <a:srgbClr val="509E2F"/>
                        </a:buClr>
                        <a:buSzPct val="100000"/>
                        <a:buFont typeface="Wingdings 3" panose="05040102010807070707" pitchFamily="18" charset="2"/>
                        <a:buNone/>
                        <a:tabLst/>
                        <a:defRPr/>
                      </a:pPr>
                      <a:r>
                        <a:rPr lang="en-US" sz="1600" b="1" dirty="0" smtClean="0">
                          <a:solidFill>
                            <a:srgbClr val="005F83"/>
                          </a:solidFill>
                          <a:latin typeface="Orgon Slab" panose="02000503000000020004" pitchFamily="50" charset="0"/>
                        </a:rPr>
                        <a:t>Upcoming Events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1994203">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74320" indent="-274320">
                        <a:spcBef>
                          <a:spcPts val="600"/>
                        </a:spcBef>
                        <a:buClr>
                          <a:srgbClr val="509E2F"/>
                        </a:buClr>
                        <a:buSzPct val="100000"/>
                        <a:buFont typeface="Wingdings 3" panose="05040102010807070707" pitchFamily="18" charset="2"/>
                        <a:buChar char=""/>
                      </a:pPr>
                      <a:r>
                        <a:rPr lang="en-US" sz="1500" dirty="0" smtClean="0">
                          <a:solidFill>
                            <a:srgbClr val="509E2F"/>
                          </a:solidFill>
                          <a:latin typeface="Arial"/>
                          <a:cs typeface="Arial"/>
                        </a:rPr>
                        <a:t>January 24</a:t>
                      </a:r>
                      <a:r>
                        <a:rPr lang="en-US" sz="1500" baseline="30000" dirty="0" smtClean="0">
                          <a:solidFill>
                            <a:srgbClr val="509E2F"/>
                          </a:solidFill>
                          <a:latin typeface="Arial"/>
                          <a:cs typeface="Arial"/>
                        </a:rPr>
                        <a:t>th</a:t>
                      </a:r>
                      <a:r>
                        <a:rPr lang="en-US" sz="1500" dirty="0" smtClean="0">
                          <a:solidFill>
                            <a:srgbClr val="509E2F"/>
                          </a:solidFill>
                          <a:latin typeface="Arial"/>
                          <a:cs typeface="Arial"/>
                        </a:rPr>
                        <a:t>: “Tech Transfer, Intellectual Property, Entrepreneurship</a:t>
                      </a:r>
                    </a:p>
                    <a:p>
                      <a:pPr marL="274320" indent="-274320">
                        <a:spcBef>
                          <a:spcPts val="1200"/>
                        </a:spcBef>
                        <a:buClr>
                          <a:srgbClr val="509E2F"/>
                        </a:buClr>
                        <a:buSzPct val="100000"/>
                        <a:buFont typeface="Wingdings 3" panose="05040102010807070707" pitchFamily="18" charset="2"/>
                        <a:buChar char=""/>
                      </a:pPr>
                      <a:r>
                        <a:rPr lang="en-US" sz="1500" dirty="0" smtClean="0">
                          <a:solidFill>
                            <a:srgbClr val="509E2F"/>
                          </a:solidFill>
                          <a:latin typeface="Arial"/>
                          <a:cs typeface="Arial"/>
                        </a:rPr>
                        <a:t>February 7</a:t>
                      </a:r>
                      <a:r>
                        <a:rPr lang="en-US" sz="1500" baseline="30000" dirty="0" smtClean="0">
                          <a:solidFill>
                            <a:srgbClr val="509E2F"/>
                          </a:solidFill>
                          <a:latin typeface="Arial"/>
                          <a:cs typeface="Arial"/>
                        </a:rPr>
                        <a:t>th</a:t>
                      </a:r>
                      <a:r>
                        <a:rPr lang="en-US" sz="1500" dirty="0" smtClean="0">
                          <a:solidFill>
                            <a:srgbClr val="509E2F"/>
                          </a:solidFill>
                          <a:latin typeface="Arial"/>
                          <a:cs typeface="Arial"/>
                        </a:rPr>
                        <a:t>: “The Role of Research Centers</a:t>
                      </a:r>
                      <a:br>
                        <a:rPr lang="en-US" sz="1500" dirty="0" smtClean="0">
                          <a:solidFill>
                            <a:srgbClr val="509E2F"/>
                          </a:solidFill>
                          <a:latin typeface="Arial"/>
                          <a:cs typeface="Arial"/>
                        </a:rPr>
                      </a:br>
                      <a:r>
                        <a:rPr lang="en-US" sz="1500" dirty="0" smtClean="0">
                          <a:solidFill>
                            <a:srgbClr val="509E2F"/>
                          </a:solidFill>
                          <a:latin typeface="Arial"/>
                          <a:cs typeface="Arial"/>
                        </a:rPr>
                        <a:t>on Campus”</a:t>
                      </a:r>
                    </a:p>
                    <a:p>
                      <a:pPr marL="274320" indent="-274320">
                        <a:spcBef>
                          <a:spcPts val="1200"/>
                        </a:spcBef>
                        <a:buClr>
                          <a:srgbClr val="509E2F"/>
                        </a:buClr>
                        <a:buSzPct val="100000"/>
                        <a:buFont typeface="Wingdings 3" panose="05040102010807070707" pitchFamily="18" charset="2"/>
                        <a:buChar char=""/>
                      </a:pPr>
                      <a:r>
                        <a:rPr lang="en-US" sz="1500" dirty="0" smtClean="0">
                          <a:solidFill>
                            <a:srgbClr val="509E2F"/>
                          </a:solidFill>
                          <a:latin typeface="Arial"/>
                          <a:cs typeface="Arial"/>
                        </a:rPr>
                        <a:t>February 21</a:t>
                      </a:r>
                      <a:r>
                        <a:rPr lang="en-US" sz="1500" baseline="30000" dirty="0" smtClean="0">
                          <a:solidFill>
                            <a:srgbClr val="509E2F"/>
                          </a:solidFill>
                          <a:latin typeface="Arial"/>
                          <a:cs typeface="Arial"/>
                        </a:rPr>
                        <a:t>st</a:t>
                      </a:r>
                      <a:r>
                        <a:rPr lang="en-US" sz="1500" baseline="0" dirty="0" smtClean="0">
                          <a:solidFill>
                            <a:srgbClr val="509E2F"/>
                          </a:solidFill>
                          <a:latin typeface="Arial"/>
                          <a:cs typeface="Arial"/>
                        </a:rPr>
                        <a:t>: “Faculty Ethics in Research</a:t>
                      </a:r>
                      <a:br>
                        <a:rPr lang="en-US" sz="1500" baseline="0" dirty="0" smtClean="0">
                          <a:solidFill>
                            <a:srgbClr val="509E2F"/>
                          </a:solidFill>
                          <a:latin typeface="Arial"/>
                          <a:cs typeface="Arial"/>
                        </a:rPr>
                      </a:br>
                      <a:r>
                        <a:rPr lang="en-US" sz="1500" baseline="0" dirty="0" smtClean="0">
                          <a:solidFill>
                            <a:srgbClr val="509E2F"/>
                          </a:solidFill>
                          <a:latin typeface="Arial"/>
                          <a:cs typeface="Arial"/>
                        </a:rPr>
                        <a:t>and Teaching”</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1852374">
                <a:tc gridSpan="2">
                  <a:txBody>
                    <a:bodyPr/>
                    <a:lstStyle/>
                    <a:p>
                      <a:pPr marL="230188" marR="0" lvl="1" indent="0" algn="l" defTabSz="457200" rtl="0" eaLnBrk="1" fontAlgn="auto" latinLnBrk="0" hangingPunct="1">
                        <a:lnSpc>
                          <a:spcPct val="100000"/>
                        </a:lnSpc>
                        <a:spcBef>
                          <a:spcPts val="600"/>
                        </a:spcBef>
                        <a:spcAft>
                          <a:spcPts val="0"/>
                        </a:spcAft>
                        <a:buClr>
                          <a:srgbClr val="005F83"/>
                        </a:buClr>
                        <a:buSzPct val="100000"/>
                        <a:buFont typeface="Wingdings" charset="2"/>
                        <a:buNone/>
                        <a:tabLst/>
                        <a:defRPr/>
                      </a:pPr>
                      <a:endParaRPr lang="en-US" sz="1400" dirty="0" smtClean="0">
                        <a:solidFill>
                          <a:srgbClr val="509E2F"/>
                        </a:solidFill>
                        <a:latin typeface="Arial"/>
                        <a:cs typeface="Arial"/>
                      </a:endParaRPr>
                    </a:p>
                    <a:p>
                      <a:pPr marL="365760" marR="0" lvl="1" indent="0" algn="l" defTabSz="457200" rtl="0" eaLnBrk="1" fontAlgn="auto" latinLnBrk="0" hangingPunct="1">
                        <a:lnSpc>
                          <a:spcPts val="2700"/>
                        </a:lnSpc>
                        <a:spcBef>
                          <a:spcPts val="0"/>
                        </a:spcBef>
                        <a:spcAft>
                          <a:spcPts val="0"/>
                        </a:spcAft>
                        <a:buClr>
                          <a:srgbClr val="005F83"/>
                        </a:buClr>
                        <a:buSzPct val="100000"/>
                        <a:buFont typeface="Wingdings" charset="2"/>
                        <a:buNone/>
                        <a:tabLst/>
                        <a:defRPr/>
                      </a:pPr>
                      <a:r>
                        <a:rPr lang="en-US" sz="1500" dirty="0" smtClean="0">
                          <a:solidFill>
                            <a:srgbClr val="509E2F"/>
                          </a:solidFill>
                          <a:latin typeface="Arial"/>
                          <a:cs typeface="Arial"/>
                        </a:rPr>
                        <a:t>January 18</a:t>
                      </a:r>
                      <a:r>
                        <a:rPr lang="en-US" sz="1500" baseline="30000" dirty="0" smtClean="0">
                          <a:solidFill>
                            <a:srgbClr val="509E2F"/>
                          </a:solidFill>
                          <a:latin typeface="Arial"/>
                          <a:cs typeface="Arial"/>
                        </a:rPr>
                        <a:t>th</a:t>
                      </a:r>
                      <a:r>
                        <a:rPr lang="en-US" sz="1500" baseline="0" dirty="0" smtClean="0">
                          <a:solidFill>
                            <a:srgbClr val="509E2F"/>
                          </a:solidFill>
                          <a:latin typeface="Arial"/>
                          <a:cs typeface="Arial"/>
                        </a:rPr>
                        <a:t>: Magna online</a:t>
                      </a:r>
                    </a:p>
                    <a:p>
                      <a:pPr marL="365760" marR="0" lvl="1" indent="0" algn="l" defTabSz="457200" rtl="0" eaLnBrk="1" fontAlgn="auto" latinLnBrk="0" hangingPunct="1">
                        <a:lnSpc>
                          <a:spcPts val="2700"/>
                        </a:lnSpc>
                        <a:spcBef>
                          <a:spcPts val="0"/>
                        </a:spcBef>
                        <a:spcAft>
                          <a:spcPts val="0"/>
                        </a:spcAft>
                        <a:buClr>
                          <a:srgbClr val="005F83"/>
                        </a:buClr>
                        <a:buSzPct val="100000"/>
                        <a:buFont typeface="Wingdings" charset="2"/>
                        <a:buNone/>
                        <a:tabLst/>
                        <a:defRPr/>
                      </a:pPr>
                      <a:r>
                        <a:rPr lang="en-US" sz="1500" baseline="0" dirty="0" smtClean="0">
                          <a:solidFill>
                            <a:srgbClr val="509E2F"/>
                          </a:solidFill>
                          <a:latin typeface="Arial"/>
                          <a:cs typeface="Arial"/>
                        </a:rPr>
                        <a:t>seminar “Creating and </a:t>
                      </a:r>
                    </a:p>
                    <a:p>
                      <a:pPr marL="365760" marR="0" lvl="1" indent="0" algn="l" defTabSz="457200" rtl="0" eaLnBrk="1" fontAlgn="auto" latinLnBrk="0" hangingPunct="1">
                        <a:lnSpc>
                          <a:spcPts val="2700"/>
                        </a:lnSpc>
                        <a:spcBef>
                          <a:spcPts val="0"/>
                        </a:spcBef>
                        <a:spcAft>
                          <a:spcPts val="0"/>
                        </a:spcAft>
                        <a:buClr>
                          <a:srgbClr val="005F83"/>
                        </a:buClr>
                        <a:buSzPct val="100000"/>
                        <a:buFont typeface="Wingdings" charset="2"/>
                        <a:buNone/>
                        <a:tabLst/>
                        <a:defRPr/>
                      </a:pPr>
                      <a:r>
                        <a:rPr lang="en-US" sz="1500" baseline="0" dirty="0" smtClean="0">
                          <a:solidFill>
                            <a:srgbClr val="509E2F"/>
                          </a:solidFill>
                          <a:latin typeface="Arial"/>
                          <a:cs typeface="Arial"/>
                        </a:rPr>
                        <a:t>Maintaining a Robust </a:t>
                      </a:r>
                    </a:p>
                    <a:p>
                      <a:pPr marL="365760" marR="0" lvl="1" indent="0" algn="l" defTabSz="457200" rtl="0" eaLnBrk="1" fontAlgn="auto" latinLnBrk="0" hangingPunct="1">
                        <a:lnSpc>
                          <a:spcPts val="2700"/>
                        </a:lnSpc>
                        <a:spcBef>
                          <a:spcPts val="0"/>
                        </a:spcBef>
                        <a:spcAft>
                          <a:spcPts val="0"/>
                        </a:spcAft>
                        <a:buClr>
                          <a:srgbClr val="005F83"/>
                        </a:buClr>
                        <a:buSzPct val="100000"/>
                        <a:buFont typeface="Wingdings" charset="2"/>
                        <a:buNone/>
                        <a:tabLst/>
                        <a:defRPr/>
                      </a:pPr>
                      <a:r>
                        <a:rPr lang="en-US" sz="1500" baseline="0" dirty="0" smtClean="0">
                          <a:solidFill>
                            <a:srgbClr val="509E2F"/>
                          </a:solidFill>
                          <a:latin typeface="Arial"/>
                          <a:cs typeface="Arial"/>
                        </a:rPr>
                        <a:t>Faculty Mentoring Program”</a:t>
                      </a:r>
                      <a:endParaRPr lang="en-US" sz="14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hMerge="1">
                  <a:txBody>
                    <a:bodyPr/>
                    <a:lstStyle/>
                    <a:p>
                      <a:pPr marL="228600" indent="-228600">
                        <a:spcBef>
                          <a:spcPts val="600"/>
                        </a:spcBef>
                        <a:buClr>
                          <a:srgbClr val="509E2F"/>
                        </a:buClr>
                        <a:buSzPct val="100000"/>
                        <a:buFont typeface="Wingdings 3" panose="05040102010807070707" pitchFamily="18" charset="2"/>
                        <a:buChar char=""/>
                      </a:pPr>
                      <a:endParaRPr lang="en-US" sz="1400" dirty="0" smtClean="0">
                        <a:solidFill>
                          <a:srgbClr val="509E2F"/>
                        </a:solidFill>
                        <a:latin typeface="Arial"/>
                        <a:cs typeface="Arial"/>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bl>
          </a:graphicData>
        </a:graphic>
      </p:graphicFrame>
      <p:pic>
        <p:nvPicPr>
          <p:cNvPr id="6" name="Picture 5" descr="Mentoring workshop.JPG"/>
          <p:cNvPicPr>
            <a:picLocks noChangeAspect="1"/>
          </p:cNvPicPr>
          <p:nvPr/>
        </p:nvPicPr>
        <p:blipFill rotWithShape="1">
          <a:blip r:embed="rId2">
            <a:extLst>
              <a:ext uri="{28A0092B-C50C-407E-A947-70E740481C1C}">
                <a14:useLocalDpi xmlns:a14="http://schemas.microsoft.com/office/drawing/2010/main" val="0"/>
              </a:ext>
            </a:extLst>
          </a:blip>
          <a:srcRect l="7200" t="25770" r="15556" b="30817"/>
          <a:stretch/>
        </p:blipFill>
        <p:spPr>
          <a:xfrm>
            <a:off x="3669960" y="4928379"/>
            <a:ext cx="5149310" cy="1679076"/>
          </a:xfrm>
          <a:prstGeom prst="rect">
            <a:avLst/>
          </a:prstGeom>
        </p:spPr>
      </p:pic>
    </p:spTree>
    <p:extLst>
      <p:ext uri="{BB962C8B-B14F-4D97-AF65-F5344CB8AC3E}">
        <p14:creationId xmlns:p14="http://schemas.microsoft.com/office/powerpoint/2010/main" val="39732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0157" y="1227903"/>
            <a:ext cx="8560526" cy="5482046"/>
          </a:xfrm>
        </p:spPr>
        <p:txBody>
          <a:bodyPr/>
          <a:lstStyle/>
          <a:p>
            <a:pPr marL="0" indent="0">
              <a:buNone/>
            </a:pPr>
            <a:r>
              <a:rPr lang="en-US" b="1" dirty="0" smtClean="0">
                <a:solidFill>
                  <a:srgbClr val="005F83"/>
                </a:solidFill>
                <a:latin typeface="Orgon Slab" panose="02000503000000020004" pitchFamily="50" charset="0"/>
              </a:rPr>
              <a:t>UM Research Board Funding:  $89,428</a:t>
            </a:r>
          </a:p>
          <a:p>
            <a:pPr marL="274320" lvl="1" indent="-274320">
              <a:spcBef>
                <a:spcPts val="1200"/>
              </a:spcBef>
              <a:buFont typeface="Wingdings 3" panose="05040102010807070707" pitchFamily="18" charset="2"/>
              <a:buChar char=""/>
            </a:pPr>
            <a:r>
              <a:rPr lang="en-US" sz="1600" b="1" dirty="0">
                <a:solidFill>
                  <a:srgbClr val="005F83"/>
                </a:solidFill>
                <a:latin typeface="Orgon Slab" panose="02000503000000020004" pitchFamily="50" charset="0"/>
              </a:rPr>
              <a:t>Clair Kueny (Psychological Science): </a:t>
            </a:r>
            <a:r>
              <a:rPr lang="en-US" sz="1600" b="1" dirty="0">
                <a:latin typeface="Orgon Slab" panose="02000503000000020004" pitchFamily="50" charset="0"/>
              </a:rPr>
              <a:t>$20,600 </a:t>
            </a:r>
            <a:r>
              <a:rPr lang="en-US" sz="1600" dirty="0">
                <a:latin typeface="Orgon Slab" panose="02000503000000020004" pitchFamily="50" charset="0"/>
              </a:rPr>
              <a:t>for the project “Development of Team Processes and Emergent States”</a:t>
            </a:r>
          </a:p>
          <a:p>
            <a:pPr marL="274320" lvl="1" indent="-274320">
              <a:spcBef>
                <a:spcPts val="1800"/>
              </a:spcBef>
              <a:buFont typeface="Wingdings 3" panose="05040102010807070707" pitchFamily="18" charset="2"/>
              <a:buChar char=""/>
            </a:pPr>
            <a:r>
              <a:rPr lang="en-US" sz="1600" b="1" dirty="0">
                <a:solidFill>
                  <a:srgbClr val="005F83"/>
                </a:solidFill>
                <a:latin typeface="Orgon Slab" panose="02000503000000020004" pitchFamily="50" charset="0"/>
              </a:rPr>
              <a:t>Hanqing Fang (Business and Information Technology): </a:t>
            </a:r>
            <a:r>
              <a:rPr lang="en-US" sz="1600" b="1" dirty="0">
                <a:latin typeface="Orgon Slab" panose="02000503000000020004" pitchFamily="50" charset="0"/>
              </a:rPr>
              <a:t>$19,000 </a:t>
            </a:r>
            <a:r>
              <a:rPr lang="en-US" sz="1600" dirty="0">
                <a:latin typeface="Orgon Slab" panose="02000503000000020004" pitchFamily="50" charset="0"/>
              </a:rPr>
              <a:t>for the project “Woman Family Member Involvement in the Family Business”</a:t>
            </a:r>
          </a:p>
          <a:p>
            <a:pPr marL="274320" lvl="1" indent="-274320">
              <a:spcBef>
                <a:spcPts val="1800"/>
              </a:spcBef>
              <a:buFont typeface="Wingdings 3" panose="05040102010807070707" pitchFamily="18" charset="2"/>
              <a:buChar char=""/>
            </a:pPr>
            <a:r>
              <a:rPr lang="en-US" sz="1600" b="1" dirty="0">
                <a:solidFill>
                  <a:srgbClr val="005F83"/>
                </a:solidFill>
                <a:latin typeface="Orgon Slab" panose="02000503000000020004" pitchFamily="50" charset="0"/>
              </a:rPr>
              <a:t>Nathan Twyman (Business and Information Technology):</a:t>
            </a:r>
            <a:r>
              <a:rPr lang="en-US" sz="1600" dirty="0">
                <a:solidFill>
                  <a:srgbClr val="005F83"/>
                </a:solidFill>
                <a:latin typeface="Orgon Slab" panose="02000503000000020004" pitchFamily="50" charset="0"/>
              </a:rPr>
              <a:t> </a:t>
            </a:r>
            <a:r>
              <a:rPr lang="en-US" sz="1600" b="1" dirty="0">
                <a:latin typeface="Orgon Slab" panose="02000503000000020004" pitchFamily="50" charset="0"/>
              </a:rPr>
              <a:t>$16,100 </a:t>
            </a:r>
            <a:r>
              <a:rPr lang="en-US" sz="1600" dirty="0">
                <a:latin typeface="Orgon Slab" panose="02000503000000020004" pitchFamily="50" charset="0"/>
              </a:rPr>
              <a:t>for the project “Non-Invasive Human Risk Assessment for Security-Pilot” </a:t>
            </a:r>
          </a:p>
          <a:p>
            <a:pPr marL="274320" lvl="1" indent="-274320">
              <a:spcBef>
                <a:spcPts val="1800"/>
              </a:spcBef>
              <a:buFont typeface="Wingdings 3" panose="05040102010807070707" pitchFamily="18" charset="2"/>
              <a:buChar char=""/>
            </a:pPr>
            <a:r>
              <a:rPr lang="en-US" sz="1600" b="1" dirty="0">
                <a:solidFill>
                  <a:srgbClr val="005F83"/>
                </a:solidFill>
                <a:latin typeface="Orgon Slab" panose="02000503000000020004" pitchFamily="50" charset="0"/>
              </a:rPr>
              <a:t>Justin Pope (History and Political Science)</a:t>
            </a:r>
            <a:r>
              <a:rPr lang="en-US" sz="1600" dirty="0">
                <a:solidFill>
                  <a:srgbClr val="005F83"/>
                </a:solidFill>
                <a:latin typeface="Orgon Slab" panose="02000503000000020004" pitchFamily="50" charset="0"/>
              </a:rPr>
              <a:t>: </a:t>
            </a:r>
            <a:r>
              <a:rPr lang="en-US" sz="1600" b="1" dirty="0">
                <a:latin typeface="Orgon Slab" panose="02000503000000020004" pitchFamily="50" charset="0"/>
              </a:rPr>
              <a:t>$14,636 </a:t>
            </a:r>
            <a:r>
              <a:rPr lang="en-US" sz="1600" dirty="0">
                <a:latin typeface="Orgon Slab" panose="02000503000000020004" pitchFamily="50" charset="0"/>
              </a:rPr>
              <a:t>for the project “Dangerous Spirit of Liberty”</a:t>
            </a:r>
          </a:p>
          <a:p>
            <a:pPr marL="274320" lvl="1" indent="-274320">
              <a:spcBef>
                <a:spcPts val="1800"/>
              </a:spcBef>
              <a:buFont typeface="Wingdings 3" panose="05040102010807070707" pitchFamily="18" charset="2"/>
              <a:buChar char=""/>
            </a:pPr>
            <a:r>
              <a:rPr lang="en-US" sz="1600" b="1" dirty="0" smtClean="0">
                <a:solidFill>
                  <a:srgbClr val="005F83"/>
                </a:solidFill>
                <a:latin typeface="Orgon Slab" panose="02000503000000020004" pitchFamily="50" charset="0"/>
              </a:rPr>
              <a:t>Petra Dewitt (History and Political Science)</a:t>
            </a:r>
            <a:r>
              <a:rPr lang="en-US" sz="1600" dirty="0" smtClean="0">
                <a:solidFill>
                  <a:srgbClr val="005F83"/>
                </a:solidFill>
                <a:latin typeface="Orgon Slab" panose="02000503000000020004" pitchFamily="50" charset="0"/>
              </a:rPr>
              <a:t>: </a:t>
            </a:r>
            <a:r>
              <a:rPr lang="en-US" sz="1600" dirty="0" smtClean="0">
                <a:latin typeface="Orgon Slab" panose="02000503000000020004" pitchFamily="50" charset="0"/>
              </a:rPr>
              <a:t> </a:t>
            </a:r>
            <a:r>
              <a:rPr lang="en-US" sz="1600" b="1" dirty="0" smtClean="0">
                <a:latin typeface="Orgon Slab" panose="02000503000000020004" pitchFamily="50" charset="0"/>
              </a:rPr>
              <a:t>$10,681 </a:t>
            </a:r>
            <a:r>
              <a:rPr lang="en-US" sz="1600" dirty="0" smtClean="0">
                <a:latin typeface="Orgon Slab" panose="02000503000000020004" pitchFamily="50" charset="0"/>
              </a:rPr>
              <a:t>for the project “The Missouri Home Guard During the Great War”</a:t>
            </a:r>
          </a:p>
          <a:p>
            <a:pPr marL="274320" lvl="1" indent="-274320">
              <a:spcBef>
                <a:spcPts val="1800"/>
              </a:spcBef>
              <a:buFont typeface="Wingdings 3" panose="05040102010807070707" pitchFamily="18" charset="2"/>
              <a:buChar char=""/>
            </a:pPr>
            <a:r>
              <a:rPr lang="en-US" sz="1600" b="1" dirty="0" smtClean="0">
                <a:solidFill>
                  <a:srgbClr val="005F83"/>
                </a:solidFill>
                <a:latin typeface="Orgon Slab" panose="02000503000000020004" pitchFamily="50" charset="0"/>
              </a:rPr>
              <a:t>Shannon Fogg (History </a:t>
            </a:r>
            <a:r>
              <a:rPr lang="en-US" sz="1600" b="1" dirty="0">
                <a:solidFill>
                  <a:srgbClr val="005F83"/>
                </a:solidFill>
                <a:latin typeface="Orgon Slab" panose="02000503000000020004" pitchFamily="50" charset="0"/>
              </a:rPr>
              <a:t>and Political Science</a:t>
            </a:r>
            <a:r>
              <a:rPr lang="en-US" sz="1600" b="1" dirty="0" smtClean="0">
                <a:solidFill>
                  <a:srgbClr val="005F83"/>
                </a:solidFill>
                <a:latin typeface="Orgon Slab" panose="02000503000000020004" pitchFamily="50" charset="0"/>
              </a:rPr>
              <a:t>)</a:t>
            </a:r>
            <a:r>
              <a:rPr lang="en-US" sz="1600" dirty="0" smtClean="0">
                <a:solidFill>
                  <a:srgbClr val="005F83"/>
                </a:solidFill>
                <a:latin typeface="Orgon Slab" panose="02000503000000020004" pitchFamily="50" charset="0"/>
              </a:rPr>
              <a:t>:</a:t>
            </a:r>
            <a:r>
              <a:rPr lang="en-US" sz="1600" dirty="0" smtClean="0">
                <a:latin typeface="Orgon Slab" panose="02000503000000020004" pitchFamily="50" charset="0"/>
              </a:rPr>
              <a:t> </a:t>
            </a:r>
            <a:r>
              <a:rPr lang="en-US" sz="1600" b="1" dirty="0" smtClean="0">
                <a:latin typeface="Orgon Slab" panose="02000503000000020004" pitchFamily="50" charset="0"/>
              </a:rPr>
              <a:t> $6,045 </a:t>
            </a:r>
            <a:r>
              <a:rPr lang="en-US" sz="1600" dirty="0" smtClean="0">
                <a:latin typeface="Orgon Slab" panose="02000503000000020004" pitchFamily="50" charset="0"/>
              </a:rPr>
              <a:t>for the project</a:t>
            </a:r>
            <a:br>
              <a:rPr lang="en-US" sz="1600" dirty="0" smtClean="0">
                <a:latin typeface="Orgon Slab" panose="02000503000000020004" pitchFamily="50" charset="0"/>
              </a:rPr>
            </a:br>
            <a:r>
              <a:rPr lang="en-US" sz="1600" dirty="0" smtClean="0">
                <a:latin typeface="Orgon Slab" panose="02000503000000020004" pitchFamily="50" charset="0"/>
              </a:rPr>
              <a:t>“The American Friends Service Committee in Vichy France”</a:t>
            </a:r>
          </a:p>
          <a:p>
            <a:pPr marL="274320" lvl="1" indent="-274320">
              <a:spcBef>
                <a:spcPts val="1800"/>
              </a:spcBef>
              <a:buFont typeface="Wingdings 3" panose="05040102010807070707" pitchFamily="18" charset="2"/>
              <a:buChar char=""/>
            </a:pPr>
            <a:r>
              <a:rPr lang="en-US" sz="1600" b="1" dirty="0" smtClean="0">
                <a:solidFill>
                  <a:srgbClr val="005F83"/>
                </a:solidFill>
                <a:latin typeface="Orgon Slab" panose="02000503000000020004" pitchFamily="50" charset="0"/>
              </a:rPr>
              <a:t>Kathleen Sheppard (History </a:t>
            </a:r>
            <a:r>
              <a:rPr lang="en-US" sz="1600" b="1" dirty="0">
                <a:solidFill>
                  <a:srgbClr val="005F83"/>
                </a:solidFill>
                <a:latin typeface="Orgon Slab" panose="02000503000000020004" pitchFamily="50" charset="0"/>
              </a:rPr>
              <a:t>and Political Science</a:t>
            </a:r>
            <a:r>
              <a:rPr lang="en-US" sz="1600" b="1" dirty="0" smtClean="0">
                <a:solidFill>
                  <a:srgbClr val="005F83"/>
                </a:solidFill>
                <a:latin typeface="Orgon Slab" panose="02000503000000020004" pitchFamily="50" charset="0"/>
              </a:rPr>
              <a:t>)</a:t>
            </a:r>
            <a:r>
              <a:rPr lang="en-US" sz="1600" dirty="0" smtClean="0">
                <a:solidFill>
                  <a:srgbClr val="005F83"/>
                </a:solidFill>
                <a:latin typeface="Orgon Slab" panose="02000503000000020004" pitchFamily="50" charset="0"/>
              </a:rPr>
              <a:t>: </a:t>
            </a:r>
            <a:r>
              <a:rPr lang="en-US" sz="1600" b="1" dirty="0" smtClean="0">
                <a:latin typeface="Orgon Slab" panose="02000503000000020004" pitchFamily="50" charset="0"/>
              </a:rPr>
              <a:t>$2,366 </a:t>
            </a:r>
            <a:r>
              <a:rPr lang="en-US" sz="1600" dirty="0" smtClean="0">
                <a:latin typeface="Orgon Slab" panose="02000503000000020004" pitchFamily="50" charset="0"/>
              </a:rPr>
              <a:t>for the</a:t>
            </a:r>
            <a:br>
              <a:rPr lang="en-US" sz="1600" dirty="0" smtClean="0">
                <a:latin typeface="Orgon Slab" panose="02000503000000020004" pitchFamily="50" charset="0"/>
              </a:rPr>
            </a:br>
            <a:r>
              <a:rPr lang="en-US" sz="1600" dirty="0" smtClean="0">
                <a:latin typeface="Orgon Slab" panose="02000503000000020004" pitchFamily="50" charset="0"/>
              </a:rPr>
              <a:t>project “Cairo’s Cognitive Topology: Hotels &amp; British Eqyptology”</a:t>
            </a:r>
          </a:p>
          <a:p>
            <a:endParaRPr lang="en-US" sz="2300" dirty="0">
              <a:solidFill>
                <a:srgbClr val="005F83"/>
              </a:solidFill>
              <a:latin typeface="Orgon Slab" panose="02000503000000020004" pitchFamily="50" charset="0"/>
            </a:endParaRPr>
          </a:p>
        </p:txBody>
      </p:sp>
      <p:sp>
        <p:nvSpPr>
          <p:cNvPr id="3" name="Text Placeholder 2"/>
          <p:cNvSpPr>
            <a:spLocks noGrp="1"/>
          </p:cNvSpPr>
          <p:nvPr>
            <p:ph type="body" sz="quarter" idx="12"/>
          </p:nvPr>
        </p:nvSpPr>
        <p:spPr>
          <a:xfrm>
            <a:off x="414853" y="463238"/>
            <a:ext cx="8311135" cy="601907"/>
          </a:xfrm>
        </p:spPr>
        <p:txBody>
          <a:bodyPr>
            <a:normAutofit lnSpcReduction="10000"/>
          </a:bodyPr>
          <a:lstStyle/>
          <a:p>
            <a:pPr algn="ctr">
              <a:lnSpc>
                <a:spcPct val="100000"/>
              </a:lnSpc>
              <a:spcBef>
                <a:spcPts val="0"/>
              </a:spcBef>
            </a:pPr>
            <a:r>
              <a:rPr lang="en-US" sz="3400" b="1" dirty="0" smtClean="0">
                <a:latin typeface="Orgon Slab" panose="02000503000000020004" pitchFamily="50" charset="0"/>
              </a:rPr>
              <a:t>College of Arts, Sciences, and Business</a:t>
            </a:r>
          </a:p>
        </p:txBody>
      </p:sp>
    </p:spTree>
    <p:extLst>
      <p:ext uri="{BB962C8B-B14F-4D97-AF65-F5344CB8AC3E}">
        <p14:creationId xmlns:p14="http://schemas.microsoft.com/office/powerpoint/2010/main" val="3669602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3878" y="1365160"/>
            <a:ext cx="8153083" cy="4816700"/>
          </a:xfrm>
        </p:spPr>
        <p:txBody>
          <a:bodyPr/>
          <a:lstStyle/>
          <a:p>
            <a:pPr marL="365760" indent="-365760">
              <a:lnSpc>
                <a:spcPts val="3300"/>
              </a:lnSpc>
              <a:spcBef>
                <a:spcPts val="1800"/>
              </a:spcBef>
              <a:buFont typeface="Wingdings 3" panose="05040102010807070707" pitchFamily="18" charset="2"/>
              <a:buChar char=""/>
            </a:pPr>
            <a:r>
              <a:rPr lang="en-US" sz="1800" b="1" dirty="0" smtClean="0">
                <a:latin typeface="Orgon Slab" panose="02000503000000020004" pitchFamily="50" charset="0"/>
              </a:rPr>
              <a:t>Nicholas Leventis (Chemistry) </a:t>
            </a:r>
            <a:r>
              <a:rPr lang="en-US" sz="1800" dirty="0" smtClean="0">
                <a:solidFill>
                  <a:srgbClr val="005F83"/>
                </a:solidFill>
                <a:latin typeface="Orgon Slab" panose="02000503000000020004" pitchFamily="50" charset="0"/>
              </a:rPr>
              <a:t>was awarded an additional $131,656 from Tufts University for the project “SNM: Low-Cost, Large-Scale Nanomanufacturing of </a:t>
            </a:r>
            <a:r>
              <a:rPr lang="en-US" sz="1800" dirty="0" err="1" smtClean="0">
                <a:solidFill>
                  <a:srgbClr val="005F83"/>
                </a:solidFill>
                <a:latin typeface="Orgon Slab" panose="02000503000000020004" pitchFamily="50" charset="0"/>
              </a:rPr>
              <a:t>Superinsulating</a:t>
            </a:r>
            <a:r>
              <a:rPr lang="en-US" sz="1800" dirty="0" smtClean="0">
                <a:solidFill>
                  <a:srgbClr val="005F83"/>
                </a:solidFill>
                <a:latin typeface="Orgon Slab" panose="02000503000000020004" pitchFamily="50" charset="0"/>
              </a:rPr>
              <a:t> Aerogels and Lightweight, Mechanically-Strong Aerogels” bringing the total award amount to $273,659</a:t>
            </a:r>
          </a:p>
          <a:p>
            <a:pPr marL="365760" indent="-365760">
              <a:lnSpc>
                <a:spcPts val="3300"/>
              </a:lnSpc>
              <a:spcBef>
                <a:spcPts val="2400"/>
              </a:spcBef>
              <a:buFont typeface="Wingdings 3" panose="05040102010807070707" pitchFamily="18" charset="2"/>
              <a:buChar char=""/>
            </a:pPr>
            <a:r>
              <a:rPr lang="en-US" sz="1800" b="1" dirty="0" smtClean="0">
                <a:latin typeface="Orgon Slab" panose="02000503000000020004" pitchFamily="50" charset="0"/>
              </a:rPr>
              <a:t>Dave Duvernell (</a:t>
            </a:r>
            <a:r>
              <a:rPr lang="en-US" sz="1800" b="1" dirty="0">
                <a:latin typeface="Orgon Slab" panose="02000503000000020004" pitchFamily="50" charset="0"/>
              </a:rPr>
              <a:t>B</a:t>
            </a:r>
            <a:r>
              <a:rPr lang="en-US" sz="1800" b="1" dirty="0" smtClean="0">
                <a:latin typeface="Orgon Slab" panose="02000503000000020004" pitchFamily="50" charset="0"/>
              </a:rPr>
              <a:t>iological Sciences)</a:t>
            </a:r>
            <a:r>
              <a:rPr lang="en-US" sz="1800" dirty="0" smtClean="0">
                <a:latin typeface="Orgon Slab" panose="02000503000000020004" pitchFamily="50" charset="0"/>
              </a:rPr>
              <a:t> </a:t>
            </a:r>
            <a:r>
              <a:rPr lang="en-US" sz="1800" dirty="0" smtClean="0">
                <a:solidFill>
                  <a:srgbClr val="005F83"/>
                </a:solidFill>
                <a:latin typeface="Orgon Slab" panose="02000503000000020004" pitchFamily="50" charset="0"/>
              </a:rPr>
              <a:t>was awarded</a:t>
            </a:r>
            <a:r>
              <a:rPr lang="en-US" sz="1800" b="1" dirty="0" smtClean="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$110,371 from NSF for the project “SG: Collaborative Research: A Genomic Analysis of the Impact of Genetic Divergence, and Chromosomal Rearrangement in Introgression in Replicate </a:t>
            </a:r>
            <a:r>
              <a:rPr lang="en-US" sz="1800" dirty="0" err="1" smtClean="0">
                <a:solidFill>
                  <a:srgbClr val="005F83"/>
                </a:solidFill>
                <a:latin typeface="Orgon Slab" panose="02000503000000020004" pitchFamily="50" charset="0"/>
              </a:rPr>
              <a:t>Fundulus</a:t>
            </a:r>
            <a:r>
              <a:rPr lang="en-US" sz="1800" dirty="0" smtClean="0">
                <a:solidFill>
                  <a:srgbClr val="005F83"/>
                </a:solidFill>
                <a:latin typeface="Orgon Slab" panose="02000503000000020004" pitchFamily="50" charset="0"/>
              </a:rPr>
              <a:t> Hybrid Zones”</a:t>
            </a:r>
          </a:p>
        </p:txBody>
      </p:sp>
      <p:sp>
        <p:nvSpPr>
          <p:cNvPr id="3" name="Text Placeholder 2"/>
          <p:cNvSpPr>
            <a:spLocks noGrp="1"/>
          </p:cNvSpPr>
          <p:nvPr>
            <p:ph type="body" sz="quarter" idx="12"/>
          </p:nvPr>
        </p:nvSpPr>
        <p:spPr>
          <a:xfrm>
            <a:off x="414853" y="495221"/>
            <a:ext cx="8311135" cy="601907"/>
          </a:xfrm>
        </p:spPr>
        <p:txBody>
          <a:bodyPr>
            <a:normAutofit/>
          </a:bodyPr>
          <a:lstStyle/>
          <a:p>
            <a:pPr algn="ctr"/>
            <a:r>
              <a:rPr lang="en-US" sz="3400" b="1" dirty="0" smtClean="0">
                <a:latin typeface="Orgon Slab" panose="02000503000000020004" pitchFamily="50" charset="0"/>
              </a:rPr>
              <a:t>College of Arts, Sciences, and Business</a:t>
            </a:r>
          </a:p>
        </p:txBody>
      </p:sp>
    </p:spTree>
    <p:extLst>
      <p:ext uri="{BB962C8B-B14F-4D97-AF65-F5344CB8AC3E}">
        <p14:creationId xmlns:p14="http://schemas.microsoft.com/office/powerpoint/2010/main" val="1795242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5463" y="1201781"/>
            <a:ext cx="8708571" cy="5216435"/>
          </a:xfrm>
        </p:spPr>
        <p:txBody>
          <a:bodyPr/>
          <a:lstStyle/>
          <a:p>
            <a:pPr marL="274320" indent="-274320">
              <a:lnSpc>
                <a:spcPts val="2400"/>
              </a:lnSpc>
              <a:spcBef>
                <a:spcPts val="1800"/>
              </a:spcBef>
              <a:buFont typeface="Wingdings 3" panose="05040102010807070707" pitchFamily="18" charset="2"/>
              <a:buChar char=""/>
            </a:pPr>
            <a:r>
              <a:rPr lang="en-US" sz="1700" b="1" dirty="0" smtClean="0">
                <a:solidFill>
                  <a:srgbClr val="005F83"/>
                </a:solidFill>
                <a:latin typeface="Orgon Slab" panose="02000503000000020004" pitchFamily="50" charset="0"/>
              </a:rPr>
              <a:t>Eli </a:t>
            </a:r>
            <a:r>
              <a:rPr lang="en-US" sz="1700" b="1" dirty="0">
                <a:solidFill>
                  <a:srgbClr val="005F83"/>
                </a:solidFill>
                <a:latin typeface="Orgon Slab" panose="02000503000000020004" pitchFamily="50" charset="0"/>
              </a:rPr>
              <a:t>Hernandez</a:t>
            </a:r>
            <a:r>
              <a:rPr lang="en-US" sz="1700" dirty="0">
                <a:solidFill>
                  <a:srgbClr val="005F83"/>
                </a:solidFill>
                <a:latin typeface="Orgon Slab" panose="02000503000000020004" pitchFamily="50" charset="0"/>
              </a:rPr>
              <a:t>, </a:t>
            </a:r>
            <a:r>
              <a:rPr lang="en-US" sz="1700" dirty="0" err="1">
                <a:solidFill>
                  <a:srgbClr val="005F83"/>
                </a:solidFill>
                <a:latin typeface="Orgon Slab" panose="02000503000000020004" pitchFamily="50" charset="0"/>
              </a:rPr>
              <a:t>CArEE</a:t>
            </a:r>
            <a:r>
              <a:rPr lang="en-US" sz="1700" dirty="0">
                <a:solidFill>
                  <a:srgbClr val="005F83"/>
                </a:solidFill>
                <a:latin typeface="Orgon Slab" panose="02000503000000020004" pitchFamily="50" charset="0"/>
              </a:rPr>
              <a:t> Grad Student, received the UTC (University Transportation Center) Student of the Year Award from The United States Department of Transportation.  This award was recognized at the Transportation Research Board Annual Meeting in Washington D.C</a:t>
            </a:r>
            <a:r>
              <a:rPr lang="en-US" sz="1700" dirty="0" smtClean="0">
                <a:solidFill>
                  <a:srgbClr val="005F83"/>
                </a:solidFill>
                <a:latin typeface="Orgon Slab" panose="02000503000000020004" pitchFamily="50" charset="0"/>
              </a:rPr>
              <a:t>.</a:t>
            </a:r>
          </a:p>
          <a:p>
            <a:pPr marL="274320" indent="-274320">
              <a:lnSpc>
                <a:spcPts val="2400"/>
              </a:lnSpc>
              <a:spcBef>
                <a:spcPts val="1800"/>
              </a:spcBef>
              <a:buFont typeface="Wingdings 3" panose="05040102010807070707" pitchFamily="18" charset="2"/>
              <a:buChar char=""/>
            </a:pPr>
            <a:r>
              <a:rPr lang="en-US" sz="1700" b="1" dirty="0" smtClean="0">
                <a:solidFill>
                  <a:srgbClr val="005F83"/>
                </a:solidFill>
                <a:latin typeface="Orgon Slab" panose="02000503000000020004" pitchFamily="50" charset="0"/>
              </a:rPr>
              <a:t>Kwame </a:t>
            </a:r>
            <a:r>
              <a:rPr lang="en-US" sz="1700" b="1" dirty="0">
                <a:solidFill>
                  <a:srgbClr val="005F83"/>
                </a:solidFill>
                <a:latin typeface="Orgon Slab" panose="02000503000000020004" pitchFamily="50" charset="0"/>
              </a:rPr>
              <a:t>Awuah-Offei</a:t>
            </a:r>
            <a:r>
              <a:rPr lang="en-US" sz="1700" dirty="0">
                <a:solidFill>
                  <a:srgbClr val="005F83"/>
                </a:solidFill>
                <a:latin typeface="Orgon Slab" panose="02000503000000020004" pitchFamily="50" charset="0"/>
              </a:rPr>
              <a:t>, MNE Associate Professor, completed a book, “Energy Efficiency in the Minerals Industry”, as editor that was released recently.  Several in the department submitted material for inclusion</a:t>
            </a:r>
            <a:r>
              <a:rPr lang="en-US" sz="1700" dirty="0" smtClean="0">
                <a:solidFill>
                  <a:srgbClr val="005F83"/>
                </a:solidFill>
                <a:latin typeface="Orgon Slab" panose="02000503000000020004" pitchFamily="50" charset="0"/>
              </a:rPr>
              <a:t>.</a:t>
            </a:r>
          </a:p>
          <a:p>
            <a:pPr marL="274320" indent="-274320">
              <a:lnSpc>
                <a:spcPts val="2400"/>
              </a:lnSpc>
              <a:spcBef>
                <a:spcPts val="1800"/>
              </a:spcBef>
              <a:buFont typeface="Wingdings 3" panose="05040102010807070707" pitchFamily="18" charset="2"/>
              <a:buChar char=""/>
            </a:pPr>
            <a:r>
              <a:rPr lang="en-US" sz="1700" b="1" dirty="0" smtClean="0">
                <a:solidFill>
                  <a:srgbClr val="005F83"/>
                </a:solidFill>
                <a:latin typeface="Orgon Slab" panose="02000503000000020004" pitchFamily="50" charset="0"/>
              </a:rPr>
              <a:t>Lauren </a:t>
            </a:r>
            <a:r>
              <a:rPr lang="en-US" sz="1700" b="1" dirty="0" err="1">
                <a:solidFill>
                  <a:srgbClr val="005F83"/>
                </a:solidFill>
                <a:latin typeface="Orgon Slab" panose="02000503000000020004" pitchFamily="50" charset="0"/>
              </a:rPr>
              <a:t>Ernat</a:t>
            </a:r>
            <a:r>
              <a:rPr lang="en-US" sz="1700" dirty="0">
                <a:solidFill>
                  <a:srgbClr val="005F83"/>
                </a:solidFill>
                <a:latin typeface="Orgon Slab" panose="02000503000000020004" pitchFamily="50" charset="0"/>
              </a:rPr>
              <a:t>, ChBE student, won third place in the 2017 </a:t>
            </a:r>
            <a:r>
              <a:rPr lang="en-US" sz="1700" dirty="0" err="1">
                <a:solidFill>
                  <a:srgbClr val="005F83"/>
                </a:solidFill>
                <a:latin typeface="Orgon Slab" panose="02000503000000020004" pitchFamily="50" charset="0"/>
              </a:rPr>
              <a:t>AIChE</a:t>
            </a:r>
            <a:r>
              <a:rPr lang="en-US" sz="1700" dirty="0">
                <a:solidFill>
                  <a:srgbClr val="005F83"/>
                </a:solidFill>
                <a:latin typeface="Orgon Slab" panose="02000503000000020004" pitchFamily="50" charset="0"/>
              </a:rPr>
              <a:t> Chemical Engineering for Good Competition for the entitled entry, “Purification of Water using Micro-Scale Technologies”. </a:t>
            </a:r>
            <a:endParaRPr lang="en-US" sz="1700" dirty="0" smtClean="0">
              <a:solidFill>
                <a:srgbClr val="005F83"/>
              </a:solidFill>
              <a:latin typeface="Orgon Slab" panose="02000503000000020004" pitchFamily="50" charset="0"/>
            </a:endParaRPr>
          </a:p>
          <a:p>
            <a:pPr marL="274320" indent="-274320">
              <a:lnSpc>
                <a:spcPts val="2400"/>
              </a:lnSpc>
              <a:spcBef>
                <a:spcPts val="1800"/>
              </a:spcBef>
              <a:buFont typeface="Wingdings 3" panose="05040102010807070707" pitchFamily="18" charset="2"/>
              <a:buChar char=""/>
            </a:pPr>
            <a:r>
              <a:rPr lang="en-US" sz="1700" b="1" dirty="0" smtClean="0">
                <a:solidFill>
                  <a:srgbClr val="005F83"/>
                </a:solidFill>
                <a:latin typeface="Orgon Slab" panose="02000503000000020004" pitchFamily="50" charset="0"/>
              </a:rPr>
              <a:t>Samuel </a:t>
            </a:r>
            <a:r>
              <a:rPr lang="en-US" sz="1700" b="1" dirty="0">
                <a:solidFill>
                  <a:srgbClr val="005F83"/>
                </a:solidFill>
                <a:latin typeface="Orgon Slab" panose="02000503000000020004" pitchFamily="50" charset="0"/>
              </a:rPr>
              <a:t>Frimpong</a:t>
            </a:r>
            <a:r>
              <a:rPr lang="en-US" sz="1700" dirty="0">
                <a:solidFill>
                  <a:srgbClr val="005F83"/>
                </a:solidFill>
                <a:latin typeface="Orgon Slab" panose="02000503000000020004" pitchFamily="50" charset="0"/>
              </a:rPr>
              <a:t>, MNE Professor, receiving the Daniel C. Jackling Award from SME.  This is a national award and is very prestigious.  It has </a:t>
            </a:r>
            <a:r>
              <a:rPr lang="en-US" sz="1700" dirty="0" smtClean="0">
                <a:solidFill>
                  <a:srgbClr val="005F83"/>
                </a:solidFill>
                <a:latin typeface="Orgon Slab" panose="02000503000000020004" pitchFamily="50" charset="0"/>
              </a:rPr>
              <a:t>even more</a:t>
            </a:r>
            <a:br>
              <a:rPr lang="en-US" sz="1700" dirty="0" smtClean="0">
                <a:solidFill>
                  <a:srgbClr val="005F83"/>
                </a:solidFill>
                <a:latin typeface="Orgon Slab" panose="02000503000000020004" pitchFamily="50" charset="0"/>
              </a:rPr>
            </a:br>
            <a:r>
              <a:rPr lang="en-US" sz="1700" dirty="0" smtClean="0">
                <a:solidFill>
                  <a:srgbClr val="005F83"/>
                </a:solidFill>
                <a:latin typeface="Orgon Slab" panose="02000503000000020004" pitchFamily="50" charset="0"/>
              </a:rPr>
              <a:t>significance </a:t>
            </a:r>
            <a:r>
              <a:rPr lang="en-US" sz="1700" dirty="0">
                <a:solidFill>
                  <a:srgbClr val="005F83"/>
                </a:solidFill>
                <a:latin typeface="Orgon Slab" panose="02000503000000020004" pitchFamily="50" charset="0"/>
              </a:rPr>
              <a:t>due to the connection with Jackling to our </a:t>
            </a:r>
            <a:r>
              <a:rPr lang="en-US" sz="1700" dirty="0" smtClean="0">
                <a:solidFill>
                  <a:srgbClr val="005F83"/>
                </a:solidFill>
                <a:latin typeface="Orgon Slab" panose="02000503000000020004" pitchFamily="50" charset="0"/>
              </a:rPr>
              <a:t>campus.</a:t>
            </a:r>
            <a:br>
              <a:rPr lang="en-US" sz="1700" dirty="0" smtClean="0">
                <a:solidFill>
                  <a:srgbClr val="005F83"/>
                </a:solidFill>
                <a:latin typeface="Orgon Slab" panose="02000503000000020004" pitchFamily="50" charset="0"/>
              </a:rPr>
            </a:br>
            <a:r>
              <a:rPr lang="en-US" sz="1700" dirty="0" smtClean="0">
                <a:solidFill>
                  <a:srgbClr val="005F83"/>
                </a:solidFill>
                <a:latin typeface="Orgon Slab" panose="02000503000000020004" pitchFamily="50" charset="0"/>
              </a:rPr>
              <a:t>He </a:t>
            </a:r>
            <a:r>
              <a:rPr lang="en-US" sz="1700" dirty="0">
                <a:solidFill>
                  <a:srgbClr val="005F83"/>
                </a:solidFill>
                <a:latin typeface="Orgon Slab" panose="02000503000000020004" pitchFamily="50" charset="0"/>
              </a:rPr>
              <a:t>is an alum and former assistant professor in the 1890’s. </a:t>
            </a:r>
          </a:p>
          <a:p>
            <a:endParaRPr lang="en-US" sz="1800" dirty="0">
              <a:solidFill>
                <a:srgbClr val="005F83"/>
              </a:solidFill>
            </a:endParaRPr>
          </a:p>
        </p:txBody>
      </p:sp>
      <p:sp>
        <p:nvSpPr>
          <p:cNvPr id="3" name="Text Placeholder 2"/>
          <p:cNvSpPr>
            <a:spLocks noGrp="1"/>
          </p:cNvSpPr>
          <p:nvPr>
            <p:ph type="body" sz="quarter" idx="12"/>
          </p:nvPr>
        </p:nvSpPr>
        <p:spPr>
          <a:xfrm>
            <a:off x="414853" y="523910"/>
            <a:ext cx="8311135" cy="521119"/>
          </a:xfrm>
        </p:spPr>
        <p:txBody>
          <a:bodyPr>
            <a:normAutofit lnSpcReduction="10000"/>
          </a:bodyPr>
          <a:lstStyle/>
          <a:p>
            <a:pPr algn="ctr"/>
            <a:r>
              <a:rPr lang="en-US" sz="3200" b="1" dirty="0" smtClean="0">
                <a:latin typeface="Orgon Slab" panose="02000503000000020004" pitchFamily="50" charset="0"/>
              </a:rPr>
              <a:t>College of Engineering and Computing</a:t>
            </a:r>
            <a:endParaRPr lang="en-US" sz="3200" b="1" dirty="0">
              <a:latin typeface="Orgon Slab" panose="02000503000000020004" pitchFamily="50" charset="0"/>
            </a:endParaRPr>
          </a:p>
        </p:txBody>
      </p:sp>
    </p:spTree>
    <p:extLst>
      <p:ext uri="{BB962C8B-B14F-4D97-AF65-F5344CB8AC3E}">
        <p14:creationId xmlns:p14="http://schemas.microsoft.com/office/powerpoint/2010/main" val="411911582"/>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1247</TotalTime>
  <Words>1356</Words>
  <Application>Microsoft Office PowerPoint</Application>
  <PresentationFormat>On-screen Show (4:3)</PresentationFormat>
  <Paragraphs>131</Paragraphs>
  <Slides>14</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Arial</vt:lpstr>
      <vt:lpstr>Calibri</vt:lpstr>
      <vt:lpstr>Encode Sans Normal Black</vt:lpstr>
      <vt:lpstr>Lucida Grande</vt:lpstr>
      <vt:lpstr>Orgon Slab</vt:lpstr>
      <vt:lpstr>Orgon Slab ExtraLight</vt:lpstr>
      <vt:lpstr>Orgon Slab Light</vt:lpstr>
      <vt:lpstr>Orgon Slab Medium</vt:lpstr>
      <vt:lpstr>Tungsten-Semibold</vt:lpstr>
      <vt:lpstr>Wingdings</vt:lpstr>
      <vt:lpstr>Wingdings 3</vt:lpstr>
      <vt:lpstr>1_Custom Design</vt:lpstr>
      <vt:lpstr>2_Custom Design</vt:lpstr>
      <vt:lpstr>3_Custom Design</vt:lpstr>
      <vt:lpstr>Intro Page</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116</cp:revision>
  <cp:lastPrinted>2018-01-25T18:04:49Z</cp:lastPrinted>
  <dcterms:created xsi:type="dcterms:W3CDTF">2014-10-14T00:51:43Z</dcterms:created>
  <dcterms:modified xsi:type="dcterms:W3CDTF">2018-01-25T18:08:47Z</dcterms:modified>
</cp:coreProperties>
</file>